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70" r:id="rId5"/>
    <p:sldMasterId id="2147483681" r:id="rId6"/>
    <p:sldMasterId id="2147483692" r:id="rId7"/>
  </p:sldMasterIdLst>
  <p:notesMasterIdLst>
    <p:notesMasterId r:id="rId9"/>
  </p:notesMasterIdLst>
  <p:sldIdLst>
    <p:sldId id="483" r:id="rId8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606030504020204" pitchFamily="34" charset="0"/>
      <p:bold r:id="rId14"/>
    </p:embeddedFont>
    <p:embeddedFont>
      <p:font typeface="Open Sans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768" userDrawn="1">
          <p15:clr>
            <a:srgbClr val="A4A3A4"/>
          </p15:clr>
        </p15:guide>
        <p15:guide id="12" pos="6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5EE7D1-7E6E-3AC5-F7A9-28F35A4521FF}" name="Kemal Akkaya" initials="KA" userId="S::kakkaya@fiu.edu::1d267a79-2091-4561-a152-ff7f120d4ce0" providerId="AD"/>
  <p188:author id="{8C8A64EB-99F4-FBB0-554E-B15F490D0B36}" name="Kemal Akkaya" initials="KA" userId="Kemal Akkay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Cori" initials="BC" lastIdx="151" clrIdx="0"/>
  <p:cmAuthor id="2" name="adrian apodaca" initials="aa" lastIdx="5" clrIdx="1"/>
  <p:cmAuthor id="3" name="greg coll" initials="gc" lastIdx="5" clrIdx="2">
    <p:extLst>
      <p:ext uri="{19B8F6BF-5375-455C-9EA6-DF929625EA0E}">
        <p15:presenceInfo xmlns:p15="http://schemas.microsoft.com/office/powerpoint/2012/main" userId="df97e58f0adccbd2" providerId="Windows Live"/>
      </p:ext>
    </p:extLst>
  </p:cmAuthor>
  <p:cmAuthor id="4" name="Hughes, Catherine (Contractor)" initials="H(" lastIdx="3" clrIdx="3">
    <p:extLst>
      <p:ext uri="{19B8F6BF-5375-455C-9EA6-DF929625EA0E}">
        <p15:presenceInfo xmlns:p15="http://schemas.microsoft.com/office/powerpoint/2012/main" userId="S::7327633403@nsf.gov::63e037ed-f314-4299-b46e-d2a6ecc4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7E"/>
    <a:srgbClr val="D3B34E"/>
    <a:srgbClr val="F0F0F0"/>
    <a:srgbClr val="002554"/>
    <a:srgbClr val="B0A6D0"/>
    <a:srgbClr val="4EC3E0"/>
    <a:srgbClr val="002454"/>
    <a:srgbClr val="473B70"/>
    <a:srgbClr val="00758D"/>
    <a:srgbClr val="A6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3"/>
    <p:restoredTop sz="94621"/>
  </p:normalViewPr>
  <p:slideViewPr>
    <p:cSldViewPr snapToGrid="0">
      <p:cViewPr varScale="1">
        <p:scale>
          <a:sx n="119" d="100"/>
          <a:sy n="119" d="100"/>
        </p:scale>
        <p:origin x="544" y="192"/>
      </p:cViewPr>
      <p:guideLst>
        <p:guide orient="horz" pos="768"/>
        <p:guide pos="6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F29E-FB00-0E4D-BD0D-593D2136D112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DD8-89FB-574A-8A87-6A752B0B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UCCS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321F3-41D9-619E-2C38-71A5B9C9EE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30025" y="6611620"/>
            <a:ext cx="1166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FIU - Internal Data</a:t>
            </a:r>
          </a:p>
        </p:txBody>
      </p:sp>
    </p:spTree>
    <p:extLst>
      <p:ext uri="{BB962C8B-B14F-4D97-AF65-F5344CB8AC3E}">
        <p14:creationId xmlns:p14="http://schemas.microsoft.com/office/powerpoint/2010/main" val="40517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RSSD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0A065-12A5-C09F-9C97-CBE26C78DE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30025" y="6611620"/>
            <a:ext cx="1166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FIU - Internal Data</a:t>
            </a:r>
          </a:p>
        </p:txBody>
      </p:sp>
    </p:spTree>
    <p:extLst>
      <p:ext uri="{BB962C8B-B14F-4D97-AF65-F5344CB8AC3E}">
        <p14:creationId xmlns:p14="http://schemas.microsoft.com/office/powerpoint/2010/main" val="28765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TCR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F3C73-7209-B910-DBCE-8BAE658299C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30025" y="6611620"/>
            <a:ext cx="1166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FIU - Internal Data</a:t>
            </a:r>
          </a:p>
        </p:txBody>
      </p:sp>
    </p:spTree>
    <p:extLst>
      <p:ext uri="{BB962C8B-B14F-4D97-AF65-F5344CB8AC3E}">
        <p14:creationId xmlns:p14="http://schemas.microsoft.com/office/powerpoint/2010/main" val="37198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IPAAI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57025-EA22-0E61-985B-EBE8F9F914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30025" y="6611620"/>
            <a:ext cx="1166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FIU - Internal Data</a:t>
            </a:r>
          </a:p>
        </p:txBody>
      </p:sp>
    </p:spTree>
    <p:extLst>
      <p:ext uri="{BB962C8B-B14F-4D97-AF65-F5344CB8AC3E}">
        <p14:creationId xmlns:p14="http://schemas.microsoft.com/office/powerpoint/2010/main" val="34677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FC482-7B0E-EC89-E620-C8E4B332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258E-4541-1213-FD8B-F398BBA0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2D9-D5CB-6B0B-5438-2CF8A9591F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916" y="120750"/>
            <a:ext cx="11546958" cy="119686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/>
              <a:t>LLMDaL</a:t>
            </a:r>
            <a:r>
              <a:rPr lang="en-US" sz="3100" dirty="0"/>
              <a:t>: LLM-Driven Data Labeling for Training Machine </a:t>
            </a:r>
            <a:br>
              <a:rPr lang="en-US" sz="3100" dirty="0"/>
            </a:br>
            <a:r>
              <a:rPr lang="en-US" sz="3100" dirty="0"/>
              <a:t>Learning Models: RSSD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PI: Kemal Akkaya (Virginia Commonwealth University) Co-PIs: </a:t>
            </a:r>
            <a:r>
              <a:rPr lang="en-US" sz="1800" dirty="0" err="1">
                <a:solidFill>
                  <a:schemeClr val="tx1"/>
                </a:solidFill>
              </a:rPr>
              <a:t>Yanzhao</a:t>
            </a:r>
            <a:r>
              <a:rPr lang="en-US" sz="1800" dirty="0">
                <a:solidFill>
                  <a:schemeClr val="tx1"/>
                </a:solidFill>
              </a:rPr>
              <a:t> Wu, Julio Ibarra (Florida International University)</a:t>
            </a:r>
            <a:endParaRPr lang="en-US" sz="1800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A62A5A-5817-B25E-737C-EBB55D7F42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9266" y="1349906"/>
            <a:ext cx="6008151" cy="23962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100" u="sng" dirty="0">
                <a:solidFill>
                  <a:schemeClr val="tx1"/>
                </a:solidFill>
                <a:latin typeface="+mn-lt"/>
              </a:rPr>
              <a:t>Cybersecurity Innovation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Fine-tunes open-source LLMs with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AmLight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network data and cybersecurity knowledge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Builds LLM-powered Labeling Agent to </a:t>
            </a:r>
            <a:r>
              <a:rPr lang="en-US" sz="1000" u="sng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automatically &amp; accurately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 label network data for AI-based network solutions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Earlier methods include </a:t>
            </a:r>
            <a:r>
              <a:rPr lang="en-US" sz="1000" i="1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manual review, simulations, controlled setups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, and </a:t>
            </a:r>
            <a:r>
              <a:rPr lang="en-US" sz="1000" i="1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honeypots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These methods are time-consuming, could not scale with evolving threats, and lacked real-world complexity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100" u="sng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Approach For Transitioning the Innovation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The project employs a new LLM-based methodology to generate reliable labels for cybersecurity data by combining: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Retrieval-Augmented Self-Refinement, Expert Verification, and LLM Ensemble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9E434-FECC-2FE2-89BA-3C0AF016628F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6096000" y="1294345"/>
            <a:ext cx="21914" cy="54445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FE2BA9-9114-EFB0-8407-AE38B94C7B16}"/>
              </a:ext>
            </a:extLst>
          </p:cNvPr>
          <p:cNvCxnSpPr>
            <a:cxnSpLocks/>
          </p:cNvCxnSpPr>
          <p:nvPr/>
        </p:nvCxnSpPr>
        <p:spPr>
          <a:xfrm>
            <a:off x="86497" y="3725563"/>
            <a:ext cx="1210550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3D0759-BD08-B118-34E6-78E34A16E6CA}"/>
              </a:ext>
            </a:extLst>
          </p:cNvPr>
          <p:cNvCxnSpPr/>
          <p:nvPr/>
        </p:nvCxnSpPr>
        <p:spPr>
          <a:xfrm>
            <a:off x="2704485" y="1262050"/>
            <a:ext cx="709277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52A600-5937-3032-8181-22063B9FEB40}"/>
              </a:ext>
            </a:extLst>
          </p:cNvPr>
          <p:cNvSpPr txBox="1">
            <a:spLocks/>
          </p:cNvSpPr>
          <p:nvPr/>
        </p:nvSpPr>
        <p:spPr>
          <a:xfrm>
            <a:off x="6139248" y="3815649"/>
            <a:ext cx="6026949" cy="260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100" u="sng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Evaluating and Demonstrating Transition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Main metric: </a:t>
            </a:r>
            <a:r>
              <a:rPr lang="en-US" sz="1000" i="1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Accuracy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Comparing LLM-generated labels against expert annotations on benchmark datasets and real-world incidents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Other success metrics: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Ability to </a:t>
            </a:r>
            <a:r>
              <a:rPr lang="en-US" sz="900" i="1" dirty="0">
                <a:solidFill>
                  <a:schemeClr val="tx1"/>
                </a:solidFill>
                <a:latin typeface="+mn-lt"/>
              </a:rPr>
              <a:t>identify emerging threat 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landscapes</a:t>
            </a:r>
          </a:p>
          <a:p>
            <a:pPr lvl="1">
              <a:spcBef>
                <a:spcPts val="400"/>
              </a:spcBef>
            </a:pPr>
            <a:r>
              <a:rPr lang="en-US" sz="1000" i="1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Reduction in time and human effort 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for data labeling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The project will make its code, fine-tuned LLMs, and Labeling Agent publicly available under open-source license, along with the labeled datasets, 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Researchers and organizations can easily replicate, build on, and improve the work</a:t>
            </a:r>
            <a:endParaRPr lang="en-US" sz="9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100" u="sng" dirty="0">
                <a:solidFill>
                  <a:schemeClr val="tx1"/>
                </a:solidFill>
                <a:latin typeface="+mn-lt"/>
              </a:rPr>
              <a:t>Programmatic Details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3-year project start on January 2026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Led by Virginia Commonwealth University and 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Open Sans"/>
                <a:cs typeface="Open Sans"/>
              </a:rPr>
              <a:t>Florida International University  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F91AF62-8C4F-350B-3D19-549A52C2C76A}"/>
              </a:ext>
            </a:extLst>
          </p:cNvPr>
          <p:cNvSpPr txBox="1">
            <a:spLocks/>
          </p:cNvSpPr>
          <p:nvPr/>
        </p:nvSpPr>
        <p:spPr>
          <a:xfrm>
            <a:off x="433040" y="3813492"/>
            <a:ext cx="5636651" cy="258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100" u="sng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Benefits to Scientific Cyberinfrastructure</a:t>
            </a:r>
          </a:p>
          <a:p>
            <a:pPr marL="285750" indent="-285750"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The project produces labeled datasets from </a:t>
            </a:r>
            <a:r>
              <a:rPr lang="en-US" sz="1000" dirty="0" err="1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AmLight</a:t>
            </a: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, a real-world scientific network maintained at FIU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Relevant to the unique traffic and threat patterns of scientific cyberinfrastructures, which are typically not captured in simulated or generic datasets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100" u="sng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Risks Versus Potential For Advances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Risk: 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LLM labeling can produce inconsistent or hallucinated results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Mitigated through self-reflection mechanisms, verification steps, and robust evaluation processes.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Payoffs: 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Scalable, high-quality labeled cybersecurity datasets 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generated from real-world scientific network</a:t>
            </a:r>
          </a:p>
          <a:p>
            <a:pPr lvl="1">
              <a:spcBef>
                <a:spcPts val="400"/>
              </a:spcBef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/>
                <a:cs typeface="Open Sans Light"/>
              </a:rPr>
              <a:t>An LLM-based automated labeling approach that reduces cost and manual effort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2054F-1216-50E9-BAE6-B0A5C793902C}"/>
              </a:ext>
            </a:extLst>
          </p:cNvPr>
          <p:cNvSpPr txBox="1"/>
          <p:nvPr/>
        </p:nvSpPr>
        <p:spPr>
          <a:xfrm>
            <a:off x="1935362" y="6616694"/>
            <a:ext cx="781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This material is based upon work supported by the National Science Foundation under Grant No. </a:t>
            </a:r>
            <a:r>
              <a:rPr lang="en-US" sz="12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2530965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CB8D6-F801-2A41-9059-EE58A8666706}"/>
              </a:ext>
            </a:extLst>
          </p:cNvPr>
          <p:cNvSpPr txBox="1"/>
          <p:nvPr/>
        </p:nvSpPr>
        <p:spPr>
          <a:xfrm>
            <a:off x="3323297" y="1430425"/>
            <a:ext cx="2795293" cy="20569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The project uses Large Language Models (LLMs) to </a:t>
            </a:r>
            <a:r>
              <a:rPr lang="en-US" sz="1000" i="1" dirty="0"/>
              <a:t>convert unstructured network data into high-quality, labeled cybersecurity datasets</a:t>
            </a:r>
            <a:endParaRPr lang="en-US" sz="1000" i="1" dirty="0">
              <a:ea typeface="Open Sans"/>
              <a:cs typeface="Open Sans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ea typeface="Open Sans"/>
                <a:cs typeface="Open Sans"/>
              </a:rPr>
              <a:t>Why it matters</a:t>
            </a:r>
            <a:r>
              <a:rPr lang="en-US" sz="1000" dirty="0">
                <a:ea typeface="Open Sans"/>
                <a:cs typeface="Open Sans"/>
              </a:rPr>
              <a:t>: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a typeface="Open Sans"/>
                <a:cs typeface="Open Sans"/>
              </a:rPr>
              <a:t>Addresses</a:t>
            </a:r>
            <a:r>
              <a:rPr lang="en-US" sz="1000" dirty="0">
                <a:effectLst/>
                <a:ea typeface="Open Sans"/>
                <a:cs typeface="Open Sans"/>
              </a:rPr>
              <a:t> dataset scarcity</a:t>
            </a:r>
            <a:endParaRPr lang="en-US" sz="1000" dirty="0">
              <a:ea typeface="Open Sans"/>
              <a:cs typeface="Open Sans"/>
            </a:endParaRP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a typeface="Open Sans"/>
                <a:cs typeface="Open Sans"/>
              </a:rPr>
              <a:t>Reduces</a:t>
            </a:r>
            <a:r>
              <a:rPr lang="en-US" sz="1000" dirty="0">
                <a:effectLst/>
                <a:ea typeface="Open Sans"/>
                <a:cs typeface="Open Sans"/>
              </a:rPr>
              <a:t> manual labeling costs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a typeface="Open Sans"/>
                <a:cs typeface="Open Sans"/>
              </a:rPr>
              <a:t>Enhances</a:t>
            </a:r>
            <a:r>
              <a:rPr lang="en-US" sz="1000" dirty="0">
                <a:effectLst/>
                <a:ea typeface="Open Sans"/>
                <a:cs typeface="Open Sans"/>
              </a:rPr>
              <a:t> ML-based threat detection for scientific cyberinfrastructures</a:t>
            </a:r>
            <a:endParaRPr lang="en-US" sz="1000" dirty="0">
              <a:ea typeface="Open Sans"/>
              <a:cs typeface="Open Sans"/>
            </a:endParaRP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E89C9EEC-D62A-8C51-727E-4A14286A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7" y="1345230"/>
            <a:ext cx="3270381" cy="23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BD35077172F4F98C8D29FE5E96FB8" ma:contentTypeVersion="3" ma:contentTypeDescription="Create a new document." ma:contentTypeScope="" ma:versionID="2d318eae3943c769a259c23e23d44006">
  <xsd:schema xmlns:xsd="http://www.w3.org/2001/XMLSchema" xmlns:xs="http://www.w3.org/2001/XMLSchema" xmlns:p="http://schemas.microsoft.com/office/2006/metadata/properties" xmlns:ns2="a6b0091f-7633-4c86-b055-e31c804c5f67" targetNamespace="http://schemas.microsoft.com/office/2006/metadata/properties" ma:root="true" ma:fieldsID="d572959359a025ccf19e311074aa9add" ns2:_="">
    <xsd:import namespace="a6b0091f-7633-4c86-b055-e31c804c5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0091f-7633-4c86-b055-e31c804c5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65370-828F-45E4-83F5-31404AD0C631}">
  <ds:schemaRefs>
    <ds:schemaRef ds:uri="http://purl.org/dc/terms/"/>
    <ds:schemaRef ds:uri="http://purl.org/dc/elements/1.1/"/>
    <ds:schemaRef ds:uri="a6b0091f-7633-4c86-b055-e31c804c5f67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19A5E1-F6B6-4EFC-B8AD-48B4980B8C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A75EC-FC1D-4D90-9A0C-E369E7A73132}">
  <ds:schemaRefs>
    <ds:schemaRef ds:uri="a6b0091f-7633-4c86-b055-e31c804c5f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366</Words>
  <Application>Microsoft Macintosh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Open Sans</vt:lpstr>
      <vt:lpstr>Arial</vt:lpstr>
      <vt:lpstr>Open Sans Light</vt:lpstr>
      <vt:lpstr>Calibri</vt:lpstr>
      <vt:lpstr>Open Sans ExtraBold</vt:lpstr>
      <vt:lpstr>1_Office Theme</vt:lpstr>
      <vt:lpstr>2_Office Theme</vt:lpstr>
      <vt:lpstr>3_Office Theme</vt:lpstr>
      <vt:lpstr>4_Office Theme</vt:lpstr>
      <vt:lpstr>LLMDaL: LLM-Driven Data Labeling for Training Machine  Learning Models: RSSD PI: Kemal Akkaya (Virginia Commonwealth University) Co-PIs: Yanzhao Wu, Julio Ibarra (Florida International University)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Vision Template</dc:title>
  <dc:subject/>
  <dc:creator>gdcoll@associates.nsf.gov;ammason@nsf.gov</dc:creator>
  <cp:keywords>Vision</cp:keywords>
  <dc:description/>
  <cp:lastModifiedBy>Kemal Akkaya</cp:lastModifiedBy>
  <cp:revision>23</cp:revision>
  <dcterms:created xsi:type="dcterms:W3CDTF">2020-09-04T16:24:30Z</dcterms:created>
  <dcterms:modified xsi:type="dcterms:W3CDTF">2025-08-19T19:13:42Z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0x010100B89BD35077172F4F98C8D29FE5E96FB8</vt:lpwstr>
  </property>
  <property fmtid="{D5CDD505-2E9C-101B-9397-08002B2CF9AE}" pid="3" name="NXPowerLiteLastOptimized">
    <vt:lpwstr>40261494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D8.0.8</vt:lpwstr>
  </property>
  <property fmtid="{D5CDD505-2E9C-101B-9397-08002B2CF9AE}" pid="6" name="TitusGUID">
    <vt:lpwstr>374ef081-01b7-4432-a598-bbbea0979f62</vt:lpwstr>
  </property>
  <property fmtid="{D5CDD505-2E9C-101B-9397-08002B2CF9AE}" pid="7" name="ContainsCUI">
    <vt:lpwstr>No</vt:lpwstr>
  </property>
  <property fmtid="{D5CDD505-2E9C-101B-9397-08002B2CF9AE}" pid="8" name="MediaServiceImageTags">
    <vt:lpwstr/>
  </property>
  <property fmtid="{D5CDD505-2E9C-101B-9397-08002B2CF9AE}" pid="9" name="MSIP_Label_055b6ed3-49d9-4c8b-b721-6e88a1f26c44_Enabled">
    <vt:lpwstr>true</vt:lpwstr>
  </property>
  <property fmtid="{D5CDD505-2E9C-101B-9397-08002B2CF9AE}" pid="10" name="MSIP_Label_055b6ed3-49d9-4c8b-b721-6e88a1f26c44_SetDate">
    <vt:lpwstr>2025-08-13T19:28:48Z</vt:lpwstr>
  </property>
  <property fmtid="{D5CDD505-2E9C-101B-9397-08002B2CF9AE}" pid="11" name="MSIP_Label_055b6ed3-49d9-4c8b-b721-6e88a1f26c44_Method">
    <vt:lpwstr>Standard</vt:lpwstr>
  </property>
  <property fmtid="{D5CDD505-2E9C-101B-9397-08002B2CF9AE}" pid="12" name="MSIP_Label_055b6ed3-49d9-4c8b-b721-6e88a1f26c44_Name">
    <vt:lpwstr>Internal or Private Data</vt:lpwstr>
  </property>
  <property fmtid="{D5CDD505-2E9C-101B-9397-08002B2CF9AE}" pid="13" name="MSIP_Label_055b6ed3-49d9-4c8b-b721-6e88a1f26c44_SiteId">
    <vt:lpwstr>ac79e5a8-e0e4-434b-a292-2c89b5c28366</vt:lpwstr>
  </property>
  <property fmtid="{D5CDD505-2E9C-101B-9397-08002B2CF9AE}" pid="14" name="MSIP_Label_055b6ed3-49d9-4c8b-b721-6e88a1f26c44_ActionId">
    <vt:lpwstr>0dc354c2-efe2-436b-b71b-c0c7a109f7a7</vt:lpwstr>
  </property>
  <property fmtid="{D5CDD505-2E9C-101B-9397-08002B2CF9AE}" pid="15" name="MSIP_Label_055b6ed3-49d9-4c8b-b721-6e88a1f26c44_ContentBits">
    <vt:lpwstr>2</vt:lpwstr>
  </property>
  <property fmtid="{D5CDD505-2E9C-101B-9397-08002B2CF9AE}" pid="16" name="MSIP_Label_055b6ed3-49d9-4c8b-b721-6e88a1f26c44_Tag">
    <vt:lpwstr>50, 3, 0, 1</vt:lpwstr>
  </property>
  <property fmtid="{D5CDD505-2E9C-101B-9397-08002B2CF9AE}" pid="17" name="ClassificationContentMarkingFooterLocations">
    <vt:lpwstr>Office Theme:8\1_Office Theme:8\2_Office Theme:8\3_Office Theme:8\4_Office Theme:8</vt:lpwstr>
  </property>
  <property fmtid="{D5CDD505-2E9C-101B-9397-08002B2CF9AE}" pid="18" name="ClassificationContentMarkingFooterText">
    <vt:lpwstr>FIU - Internal Data</vt:lpwstr>
  </property>
</Properties>
</file>