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314" r:id="rId3"/>
    <p:sldId id="257" r:id="rId4"/>
    <p:sldId id="260" r:id="rId5"/>
    <p:sldId id="263" r:id="rId6"/>
    <p:sldId id="262" r:id="rId7"/>
    <p:sldId id="265" r:id="rId8"/>
    <p:sldId id="266" r:id="rId9"/>
    <p:sldId id="2145706582" r:id="rId10"/>
    <p:sldId id="267" r:id="rId11"/>
    <p:sldId id="302" r:id="rId12"/>
    <p:sldId id="270" r:id="rId13"/>
    <p:sldId id="261" r:id="rId14"/>
    <p:sldId id="313" r:id="rId15"/>
    <p:sldId id="296" r:id="rId16"/>
    <p:sldId id="297" r:id="rId17"/>
    <p:sldId id="307" r:id="rId18"/>
    <p:sldId id="300" r:id="rId19"/>
    <p:sldId id="309" r:id="rId20"/>
    <p:sldId id="298" r:id="rId21"/>
    <p:sldId id="308" r:id="rId22"/>
    <p:sldId id="299" r:id="rId23"/>
    <p:sldId id="310" r:id="rId24"/>
    <p:sldId id="294" r:id="rId25"/>
    <p:sldId id="303" r:id="rId26"/>
    <p:sldId id="304" r:id="rId27"/>
    <p:sldId id="305" r:id="rId28"/>
    <p:sldId id="295" r:id="rId29"/>
    <p:sldId id="301" r:id="rId30"/>
    <p:sldId id="312" r:id="rId31"/>
    <p:sldId id="315" r:id="rId32"/>
    <p:sldId id="311" r:id="rId33"/>
    <p:sldId id="259" r:id="rId34"/>
    <p:sldId id="258" r:id="rId35"/>
    <p:sldId id="290" r:id="rId36"/>
    <p:sldId id="291" r:id="rId37"/>
    <p:sldId id="2145706526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1"/>
    <p:restoredTop sz="96250"/>
  </p:normalViewPr>
  <p:slideViewPr>
    <p:cSldViewPr snapToGrid="0">
      <p:cViewPr varScale="1">
        <p:scale>
          <a:sx n="75" d="100"/>
          <a:sy n="75" d="100"/>
        </p:scale>
        <p:origin x="4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7C1C8-3F1E-554D-A82D-24A9A2F4AB55}" type="datetimeFigureOut">
              <a:rPr lang="en-US" smtClean="0"/>
              <a:t>8/21/25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FF11B-2258-0748-8F3C-3E11AE2A8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00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05203-08E5-8A06-C960-07BB4EC01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F4CAC6-0C42-8D82-8AE1-0065F807D9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AB48FE-24F9-4812-85B1-2DF978B1E4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E60D8D-A206-B0B8-4B96-728C44380C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4018EA-50F9-4ECE-A5EB-86BD1776F1F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256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2F403E-08AB-4159-BB44-A089E02DD2D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131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25566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854DB-10DB-3B8F-0420-8F1D6F4FBB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348C89-D6CE-8FE5-6ACE-4170E4442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A4201-1F74-2808-6EB5-3D270BB4D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0056-3BB5-3F43-8BE7-A16C800EDB45}" type="datetimeFigureOut">
              <a:rPr lang="en-US" smtClean="0"/>
              <a:t>8/21/25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53A3E-5CCD-A53E-AEF1-54F158B5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D8CE7A-6345-AECD-C1EC-EE1F24F1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220C-1952-A644-9E65-E84773E2C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21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alphaModFix amt="25566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2EB3E-BE5E-74CC-6736-D6F08D303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11AB5-87EF-0934-8E86-0FD392EC9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B7118-1886-16F2-1C92-FA280EF8F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0056-3BB5-3F43-8BE7-A16C800EDB45}" type="datetimeFigureOut">
              <a:rPr lang="en-US" smtClean="0"/>
              <a:t>8/21/25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CB9B7-CDC5-B7B7-1B45-BDC0C97CF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4D8E0-046C-45B3-C39C-C861C11FD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220C-1952-A644-9E65-E84773E2C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16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B8F9A-1B82-EF56-8502-B771756F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991D96-6FCA-A709-38BE-D00F47C4B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5A975-F5F3-CFD3-E5E3-87B14BC6E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0056-3BB5-3F43-8BE7-A16C800EDB45}" type="datetimeFigureOut">
              <a:rPr lang="en-US" smtClean="0"/>
              <a:t>8/21/25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3DA5C-6B02-951F-4BDF-5A6682406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0E266-A335-F2BC-72A5-C99753828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220C-1952-A644-9E65-E84773E2C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9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8B71E-06CA-04B5-4088-2EC5B5D8A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8327C-213D-4C3C-B4EE-8D783C244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3281CB-A101-97CA-6846-7DB40B0A9D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60916-1031-32D2-23D9-34DE5FF1D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0056-3BB5-3F43-8BE7-A16C800EDB45}" type="datetimeFigureOut">
              <a:rPr lang="en-US" smtClean="0"/>
              <a:t>8/21/25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C61B3F-6D49-AC0E-D82B-21851D86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6A48C-407C-3253-2E5A-3E31E8DE1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220C-1952-A644-9E65-E84773E2C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029F2-DF74-F6F8-8E5C-2E07BDB85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34A1CD-557F-C4C8-AAF2-B3D8A2D9E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5114ED-CBD5-D194-75DE-74187C715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44A8A7-2B6A-FAD1-BC86-402D948D6A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B9E0E9-3EA5-EF74-B882-3156C07EB2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4DEFEF-D9E6-6D7B-B0BF-FBB8D80B1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0056-3BB5-3F43-8BE7-A16C800EDB45}" type="datetimeFigureOut">
              <a:rPr lang="en-US" smtClean="0"/>
              <a:t>8/21/25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A9447D-A390-CD12-944A-060D03A47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4B48BE-6187-3261-C3B1-8D2BC48EB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220C-1952-A644-9E65-E84773E2C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5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2F37F-9218-538B-0764-948C2DD4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6DD502-214A-D102-E5DC-ACC7D5B61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0056-3BB5-3F43-8BE7-A16C800EDB45}" type="datetimeFigureOut">
              <a:rPr lang="en-US" smtClean="0"/>
              <a:t>8/21/25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4E37E-FDF8-FA0C-3FDF-55ED2EEB6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57D412-8DCF-7C3C-3818-3609AA0C0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220C-1952-A644-9E65-E84773E2C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4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1BAAC6-654D-8220-B622-6DC86225F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0056-3BB5-3F43-8BE7-A16C800EDB45}" type="datetimeFigureOut">
              <a:rPr lang="en-US" smtClean="0"/>
              <a:t>8/21/25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05A3EA-6E03-C743-027F-CC48EE834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06AAB-B9B9-10AB-74F1-B8AAD8BC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220C-1952-A644-9E65-E84773E2C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27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D993E-9F80-D544-325B-0D814FD28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A8AE6-9576-9BB7-9DF6-7E778D979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11E4C-FC81-4A4D-EAD8-02F92C90BF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534456-4B73-4241-0747-A2153E604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0056-3BB5-3F43-8BE7-A16C800EDB45}" type="datetimeFigureOut">
              <a:rPr lang="en-US" smtClean="0"/>
              <a:t>8/21/25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528109-ED41-DF4E-420D-BD7DF6F9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B4BA8F-039B-B4EF-1C6B-34B2DA355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220C-1952-A644-9E65-E84773E2C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9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F1A23-0EBF-6AA5-9109-6A6E488B6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534438-6875-9730-5641-4B418B64A6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D3F16-C395-E882-8B52-6FB614322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2F39C-F808-8AA4-9A97-333A6B6A4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0056-3BB5-3F43-8BE7-A16C800EDB45}" type="datetimeFigureOut">
              <a:rPr lang="en-US" smtClean="0"/>
              <a:t>8/21/25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609850-01EF-3964-25A4-3D70FAB6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D09F9-A41E-8B62-DC51-539197E27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220C-1952-A644-9E65-E84773E2C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468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E7C50-E086-2761-E13A-D1E80CE92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3A6E04-D9DA-DF98-D21A-024736D77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816BC-2E43-5BD6-78FA-F4721DD83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0056-3BB5-3F43-8BE7-A16C800EDB45}" type="datetimeFigureOut">
              <a:rPr lang="en-US" smtClean="0"/>
              <a:t>8/21/25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B1AE4-EE6C-78C2-3A06-04A9CF6E7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427D9-E909-ED7D-AC79-E73CE519D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220C-1952-A644-9E65-E84773E2C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96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DF012D-ECE1-3DEB-6A39-7066188FE9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AACB9A-3EB4-AAF6-9446-8B655BFF39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075E4-37ED-8664-F9C8-E1807B3A6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0056-3BB5-3F43-8BE7-A16C800EDB45}" type="datetimeFigureOut">
              <a:rPr lang="en-US" smtClean="0"/>
              <a:t>8/21/25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2A504-7DC7-F97A-2F90-B0B18CA9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C6477-9F0F-EF51-13E4-819E68A56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220C-1952-A644-9E65-E84773E2C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36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3317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33401"/>
            <a:ext cx="10972800" cy="5257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600" b="1"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2022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D7E70A-C631-717A-5A8E-D1591460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990" y="365125"/>
            <a:ext cx="98828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65E45-C930-DFB1-9B40-F5803D651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3000"/>
                </a:schemeClr>
              </a:gs>
              <a:gs pos="100000">
                <a:srgbClr val="CFE4FF"/>
              </a:gs>
              <a:gs pos="100000">
                <a:srgbClr val="0885FF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00CC1-09E3-689A-B4A3-F37F43333C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80056-3BB5-3F43-8BE7-A16C800EDB45}" type="datetimeFigureOut">
              <a:rPr lang="en-US" smtClean="0"/>
              <a:t>8/21/25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3FA9B-8431-15FE-C706-BD32585552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AC858-C5FD-047A-EC4A-D8DB931FC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C220C-1952-A644-9E65-E84773E2C97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bird in a circle&#10;&#10;Description automatically generated">
            <a:extLst>
              <a:ext uri="{FF2B5EF4-FFF2-40B4-BE49-F238E27FC236}">
                <a16:creationId xmlns:a16="http://schemas.microsoft.com/office/drawing/2014/main" id="{8B268138-7539-919D-259E-6F7AAE162B0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300695"/>
            <a:ext cx="1470991" cy="145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32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osg-htc.org/services/osdf/project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nrp.ai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osg-htc.org/services/osdf/data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osg-htc.org" TargetMode="External"/><Relationship Id="rId2" Type="http://schemas.openxmlformats.org/officeDocument/2006/relationships/hyperlink" Target="https://path-cc.io/cici-awardees/" TargetMode="Externa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9AD7-3F63-439F-76F4-DA5E216A9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990" y="365125"/>
            <a:ext cx="9882809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Dear CICI PI:</a:t>
            </a:r>
            <a:br>
              <a:rPr lang="en-US" dirty="0"/>
            </a:br>
            <a:r>
              <a:rPr lang="en-US" u="sng" dirty="0"/>
              <a:t>Let’s Be Partners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E9F3B9-3F31-8FBD-CD6E-94AA1AA10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BDD4D2-C0FA-8B93-2FA2-EDF352AE381A}"/>
              </a:ext>
            </a:extLst>
          </p:cNvPr>
          <p:cNvSpPr txBox="1"/>
          <p:nvPr/>
        </p:nvSpPr>
        <p:spPr>
          <a:xfrm>
            <a:off x="8625840" y="3820160"/>
            <a:ext cx="3312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Brian Bockelman</a:t>
            </a:r>
          </a:p>
          <a:p>
            <a:r>
              <a:rPr lang="en-US" dirty="0"/>
              <a:t>Morgridge Institute for Research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B59120-7050-F869-1BAA-C9A64A56F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5840" y="4163645"/>
            <a:ext cx="3312160" cy="4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56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F6DD04-F654-3321-B0B2-A4EC331AE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02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88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F377E-D2E9-5200-CBC7-DEBA97D38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you ever been frustrated by (scientific)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B5314-9364-38EE-25A1-D9AB9601C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It is </a:t>
            </a:r>
            <a:r>
              <a:rPr lang="en-US" i="1" u="sng" dirty="0"/>
              <a:t>real work</a:t>
            </a:r>
            <a:r>
              <a:rPr lang="en-US" dirty="0"/>
              <a:t> to curate a scientific dataset, including metadata and grow community interest in it!</a:t>
            </a:r>
          </a:p>
          <a:p>
            <a:pPr marL="0" indent="0">
              <a:buNone/>
            </a:pPr>
            <a:r>
              <a:rPr lang="en-US" dirty="0"/>
              <a:t>But, as a PI, your work is not yet done:</a:t>
            </a:r>
          </a:p>
          <a:p>
            <a:r>
              <a:rPr lang="en-US" dirty="0"/>
              <a:t>What tools do you provide to use the data?</a:t>
            </a:r>
          </a:p>
          <a:p>
            <a:r>
              <a:rPr lang="en-US" dirty="0"/>
              <a:t>How do you manage access control?</a:t>
            </a:r>
          </a:p>
          <a:p>
            <a:r>
              <a:rPr lang="en-US" dirty="0"/>
              <a:t>How do you connect your community to computation?</a:t>
            </a:r>
          </a:p>
          <a:p>
            <a:r>
              <a:rPr lang="en-US" dirty="0"/>
              <a:t>How do you provide scalable access to the data?</a:t>
            </a:r>
          </a:p>
          <a:p>
            <a:pPr lvl="1"/>
            <a:r>
              <a:rPr lang="en-US" dirty="0"/>
              <a:t>S3 scales: but S3 egress fees can kill!</a:t>
            </a:r>
          </a:p>
          <a:p>
            <a:pPr lvl="1"/>
            <a:r>
              <a:rPr lang="en-US" dirty="0"/>
              <a:t>… and S3 “user pays” is not loved!</a:t>
            </a:r>
          </a:p>
        </p:txBody>
      </p:sp>
    </p:spTree>
    <p:extLst>
      <p:ext uri="{BB962C8B-B14F-4D97-AF65-F5344CB8AC3E}">
        <p14:creationId xmlns:p14="http://schemas.microsoft.com/office/powerpoint/2010/main" val="2895945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51DEF-A133-9D05-D02E-509286B90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 1: Dear User, it’s Your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8A3AB-BBE3-DB38-A5A6-E732201FA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You </a:t>
            </a:r>
            <a:r>
              <a:rPr lang="en-US" i="1" dirty="0"/>
              <a:t>can</a:t>
            </a:r>
            <a:r>
              <a:rPr lang="en-US" dirty="0"/>
              <a:t> shift the problem to the user community:</a:t>
            </a:r>
          </a:p>
          <a:p>
            <a:r>
              <a:rPr lang="en-US" dirty="0"/>
              <a:t>Put the data on your university web server / S3, create a website, tell your friends about it.</a:t>
            </a:r>
          </a:p>
          <a:p>
            <a:r>
              <a:rPr lang="en-US" dirty="0"/>
              <a:t>Not my problem to provide you with compute!</a:t>
            </a:r>
          </a:p>
          <a:p>
            <a:r>
              <a:rPr lang="en-US" dirty="0"/>
              <a:t>You figure out how to download the data.</a:t>
            </a:r>
          </a:p>
          <a:p>
            <a:pPr lvl="1"/>
            <a:r>
              <a:rPr lang="en-US" dirty="0"/>
              <a:t>You write the scripts to have </a:t>
            </a:r>
            <a:r>
              <a:rPr lang="en-US" dirty="0">
                <a:latin typeface="Andale Mono" panose="020B0509000000000004" pitchFamily="49" charset="0"/>
              </a:rPr>
              <a:t>curl</a:t>
            </a:r>
            <a:r>
              <a:rPr lang="en-US" dirty="0"/>
              <a:t> scrape the website.</a:t>
            </a:r>
          </a:p>
          <a:p>
            <a:pPr lvl="1"/>
            <a:r>
              <a:rPr lang="en-US" dirty="0"/>
              <a:t>And figure out where to copy the data.  And get the updates.</a:t>
            </a:r>
          </a:p>
          <a:p>
            <a:pPr lvl="1"/>
            <a:r>
              <a:rPr lang="en-US" dirty="0"/>
              <a:t>And figure out where to compute.</a:t>
            </a:r>
          </a:p>
          <a:p>
            <a:pPr marL="0" indent="0">
              <a:buNone/>
            </a:pPr>
            <a:r>
              <a:rPr lang="en-US" b="1" dirty="0"/>
              <a:t>Why not?</a:t>
            </a:r>
            <a:r>
              <a:rPr lang="en-US" dirty="0"/>
              <a:t>  Simple: higher friction to use =&gt; smaller impact.</a:t>
            </a:r>
          </a:p>
        </p:txBody>
      </p:sp>
    </p:spTree>
    <p:extLst>
      <p:ext uri="{BB962C8B-B14F-4D97-AF65-F5344CB8AC3E}">
        <p14:creationId xmlns:p14="http://schemas.microsoft.com/office/powerpoint/2010/main" val="716011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2C1FE-B236-4110-3ED1-1746786F8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 2: Dear User, We’ll Do It!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F5389-6C5A-187B-57AB-ADDE7941E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14775"/>
          </a:xfrm>
        </p:spPr>
        <p:txBody>
          <a:bodyPr/>
          <a:lstStyle/>
          <a:p>
            <a:r>
              <a:rPr lang="en-US" dirty="0"/>
              <a:t>Scale out the data repository.</a:t>
            </a:r>
          </a:p>
          <a:p>
            <a:r>
              <a:rPr lang="en-US" dirty="0"/>
              <a:t>Build tools to distribute the data.</a:t>
            </a:r>
          </a:p>
          <a:p>
            <a:r>
              <a:rPr lang="en-US" dirty="0"/>
              <a:t>Build a platform (gateway?) for computing on the dataset.</a:t>
            </a:r>
          </a:p>
          <a:p>
            <a:r>
              <a:rPr lang="en-US" dirty="0"/>
              <a:t>Build your authentication and authorization solution.</a:t>
            </a:r>
          </a:p>
          <a:p>
            <a:r>
              <a:rPr lang="en-US" dirty="0"/>
              <a:t>Build build build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Problem</a:t>
            </a:r>
            <a:r>
              <a:rPr lang="en-US" dirty="0"/>
              <a:t>: At some point you have to do the science!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334F6B-0C01-11E5-2FE7-8DEA18D057BB}"/>
              </a:ext>
            </a:extLst>
          </p:cNvPr>
          <p:cNvSpPr txBox="1"/>
          <p:nvPr/>
        </p:nvSpPr>
        <p:spPr>
          <a:xfrm>
            <a:off x="2783840" y="5875337"/>
            <a:ext cx="6624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Curating data is hard enough: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Isn’t there a better way?</a:t>
            </a:r>
          </a:p>
        </p:txBody>
      </p:sp>
    </p:spTree>
    <p:extLst>
      <p:ext uri="{BB962C8B-B14F-4D97-AF65-F5344CB8AC3E}">
        <p14:creationId xmlns:p14="http://schemas.microsoft.com/office/powerpoint/2010/main" val="3438767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7834E-7F67-EDFA-F82D-D963AA766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 3: Leverage the NSF ecosystem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8DC4-3A1E-2CBD-3E85-3AAE0E407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u="sng" dirty="0"/>
              <a:t>You understand your dataset better than anyone.</a:t>
            </a:r>
            <a:r>
              <a:rPr lang="en-US" dirty="0"/>
              <a:t>  However,</a:t>
            </a:r>
          </a:p>
          <a:p>
            <a:r>
              <a:rPr lang="en-US" dirty="0"/>
              <a:t>Some of these problems are common across domains!</a:t>
            </a:r>
          </a:p>
          <a:p>
            <a:r>
              <a:rPr lang="en-US" dirty="0"/>
              <a:t>NSF funds services that help stream your data (OSDF).</a:t>
            </a:r>
          </a:p>
          <a:p>
            <a:r>
              <a:rPr lang="en-US" dirty="0"/>
              <a:t>NSF funds services to catalog &amp; publish datasets (NDP).</a:t>
            </a:r>
          </a:p>
          <a:p>
            <a:r>
              <a:rPr lang="en-US" dirty="0"/>
              <a:t>NSF funds computing platforms to explore &amp; analyze data (OSPool, NRP).</a:t>
            </a:r>
          </a:p>
          <a:p>
            <a:r>
              <a:rPr lang="en-US" dirty="0"/>
              <a:t>NSF funds service platforms for providing unique capabilities specific to your dataset (NDP, NRP).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You can build the community &amp; provide value – without the DIY!</a:t>
            </a:r>
          </a:p>
        </p:txBody>
      </p:sp>
    </p:spTree>
    <p:extLst>
      <p:ext uri="{BB962C8B-B14F-4D97-AF65-F5344CB8AC3E}">
        <p14:creationId xmlns:p14="http://schemas.microsoft.com/office/powerpoint/2010/main" val="2768525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0C110-F22D-2829-2496-51F88C3F2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            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4EBC614-B3CC-8B54-BA30-259BF2713942}"/>
              </a:ext>
            </a:extLst>
          </p:cNvPr>
          <p:cNvSpPr txBox="1">
            <a:spLocks/>
          </p:cNvSpPr>
          <p:nvPr/>
        </p:nvSpPr>
        <p:spPr>
          <a:xfrm>
            <a:off x="6045200" y="862965"/>
            <a:ext cx="53085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… By Analogy…</a:t>
            </a:r>
          </a:p>
        </p:txBody>
      </p:sp>
      <p:pic>
        <p:nvPicPr>
          <p:cNvPr id="3074" name="Picture 2" descr="BrandAssets Logos  NSymbol">
            <a:extLst>
              <a:ext uri="{FF2B5EF4-FFF2-40B4-BE49-F238E27FC236}">
                <a16:creationId xmlns:a16="http://schemas.microsoft.com/office/drawing/2014/main" id="{D5757324-C61E-F7F8-F0EA-8944F2CEE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86" t="17375" r="38074" b="16913"/>
          <a:stretch/>
        </p:blipFill>
        <p:spPr bwMode="auto">
          <a:xfrm>
            <a:off x="990600" y="2355850"/>
            <a:ext cx="1511300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27F97D-BB4A-834B-9D49-4CED68E67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700" y="2292350"/>
            <a:ext cx="2273300" cy="2273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ECE3C7-601C-603A-D4CF-681681DBD40F}"/>
              </a:ext>
            </a:extLst>
          </p:cNvPr>
          <p:cNvSpPr txBox="1"/>
          <p:nvPr/>
        </p:nvSpPr>
        <p:spPr>
          <a:xfrm>
            <a:off x="2501900" y="3013501"/>
            <a:ext cx="71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BDAF92-B5E7-7A52-0F76-90BFB5A1E7ED}"/>
              </a:ext>
            </a:extLst>
          </p:cNvPr>
          <p:cNvSpPr txBox="1"/>
          <p:nvPr/>
        </p:nvSpPr>
        <p:spPr>
          <a:xfrm>
            <a:off x="822960" y="4978400"/>
            <a:ext cx="4856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“Netflix for Science”</a:t>
            </a:r>
          </a:p>
          <a:p>
            <a:endParaRPr lang="en-US" dirty="0"/>
          </a:p>
          <a:p>
            <a:r>
              <a:rPr lang="en-US" dirty="0"/>
              <a:t>Allowing computational workloads to stream data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2237EB-8537-FABB-7D99-76E087302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4971" y="250241"/>
            <a:ext cx="1555329" cy="1555329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959648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80657-ABD8-740B-6B14-352BEBF17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D5A1-526E-512E-24C9-0D3BAEB22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            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170CBB5-4A7B-33A0-DD25-86745F754E58}"/>
              </a:ext>
            </a:extLst>
          </p:cNvPr>
          <p:cNvSpPr txBox="1">
            <a:spLocks/>
          </p:cNvSpPr>
          <p:nvPr/>
        </p:nvSpPr>
        <p:spPr>
          <a:xfrm>
            <a:off x="6045200" y="862965"/>
            <a:ext cx="53085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… By Analogy…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9505CA-57B2-D535-479A-6455550A6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265" y="2292350"/>
            <a:ext cx="2273300" cy="2273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A0164E-49C2-188E-CD67-B37268B88B07}"/>
              </a:ext>
            </a:extLst>
          </p:cNvPr>
          <p:cNvSpPr txBox="1"/>
          <p:nvPr/>
        </p:nvSpPr>
        <p:spPr>
          <a:xfrm>
            <a:off x="7937065" y="3044296"/>
            <a:ext cx="71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F1A7DC-FB53-3FC2-D0BA-C4C11C21A3A6}"/>
              </a:ext>
            </a:extLst>
          </p:cNvPr>
          <p:cNvSpPr txBox="1"/>
          <p:nvPr/>
        </p:nvSpPr>
        <p:spPr>
          <a:xfrm>
            <a:off x="6065085" y="4985168"/>
            <a:ext cx="4856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“Cloudflare for Science”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Infrastructure for scaling access to your storage</a:t>
            </a:r>
          </a:p>
        </p:txBody>
      </p:sp>
      <p:pic>
        <p:nvPicPr>
          <p:cNvPr id="5122" name="Picture 2" descr="Cloudflare Press Kit | Cloudflare">
            <a:extLst>
              <a:ext uri="{FF2B5EF4-FFF2-40B4-BE49-F238E27FC236}">
                <a16:creationId xmlns:a16="http://schemas.microsoft.com/office/drawing/2014/main" id="{16688BC4-D153-F040-78D9-6C09260DFB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4" r="3135" b="21467"/>
          <a:stretch/>
        </p:blipFill>
        <p:spPr bwMode="auto">
          <a:xfrm>
            <a:off x="3606802" y="2686368"/>
            <a:ext cx="4330263" cy="154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CC2F14-14A6-FF65-7A18-BAAE4A578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4971" y="250241"/>
            <a:ext cx="1555329" cy="1555329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764470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E082C5-8CE0-05DC-B39C-319A304182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461" y="4838732"/>
            <a:ext cx="2371055" cy="841562"/>
          </a:xfrm>
          <a:prstGeom prst="rect">
            <a:avLst/>
          </a:prstGeom>
        </p:spPr>
      </p:pic>
      <p:pic>
        <p:nvPicPr>
          <p:cNvPr id="7" name="Picture 6" descr="A logo of a bird&#10;&#10;AI-generated content may be incorrect.">
            <a:extLst>
              <a:ext uri="{FF2B5EF4-FFF2-40B4-BE49-F238E27FC236}">
                <a16:creationId xmlns:a16="http://schemas.microsoft.com/office/drawing/2014/main" id="{A5375145-8890-2481-ACCE-723967BC0F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461" y="2406766"/>
            <a:ext cx="1944991" cy="1943881"/>
          </a:xfrm>
          <a:prstGeom prst="rect">
            <a:avLst/>
          </a:prstGeom>
        </p:spPr>
      </p:pic>
      <p:pic>
        <p:nvPicPr>
          <p:cNvPr id="8" name="Picture 7" descr="A bird with a black background&#10;&#10;AI-generated content may be incorrect.">
            <a:extLst>
              <a:ext uri="{FF2B5EF4-FFF2-40B4-BE49-F238E27FC236}">
                <a16:creationId xmlns:a16="http://schemas.microsoft.com/office/drawing/2014/main" id="{48EAAAD5-3551-EBBA-8143-3BD3536748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441" y="2493198"/>
            <a:ext cx="2054828" cy="2046710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A logo with yellow lines&#10;&#10;AI-generated content may be incorrect.">
            <a:extLst>
              <a:ext uri="{FF2B5EF4-FFF2-40B4-BE49-F238E27FC236}">
                <a16:creationId xmlns:a16="http://schemas.microsoft.com/office/drawing/2014/main" id="{EA6E3201-E9F2-D855-F84A-413D806FE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881" y="1731958"/>
            <a:ext cx="2170391" cy="14989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9322B0-790F-595D-3977-824EED267F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5115" y="5041779"/>
            <a:ext cx="2899404" cy="73087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9B4FF41-F4FA-CCDC-C9BD-04A654826E29}"/>
              </a:ext>
            </a:extLst>
          </p:cNvPr>
          <p:cNvGrpSpPr/>
          <p:nvPr/>
        </p:nvGrpSpPr>
        <p:grpSpPr>
          <a:xfrm>
            <a:off x="5005402" y="3686573"/>
            <a:ext cx="2054828" cy="2167658"/>
            <a:chOff x="5136082" y="3191566"/>
            <a:chExt cx="1839526" cy="1864660"/>
          </a:xfrm>
        </p:grpSpPr>
        <p:sp>
          <p:nvSpPr>
            <p:cNvPr id="12" name="Circle: Hollow 11">
              <a:extLst>
                <a:ext uri="{FF2B5EF4-FFF2-40B4-BE49-F238E27FC236}">
                  <a16:creationId xmlns:a16="http://schemas.microsoft.com/office/drawing/2014/main" id="{5733918F-0E67-F084-863F-D2CC3F081FB2}"/>
                </a:ext>
              </a:extLst>
            </p:cNvPr>
            <p:cNvSpPr/>
            <p:nvPr/>
          </p:nvSpPr>
          <p:spPr>
            <a:xfrm>
              <a:off x="5136082" y="3216700"/>
              <a:ext cx="1839526" cy="1839526"/>
            </a:xfrm>
            <a:prstGeom prst="donut">
              <a:avLst>
                <a:gd name="adj" fmla="val 9478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>
                <a:solidFill>
                  <a:schemeClr val="tx1"/>
                </a:solidFill>
              </a:endParaRPr>
            </a:p>
          </p:txBody>
        </p:sp>
        <p:sp>
          <p:nvSpPr>
            <p:cNvPr id="13" name="Block Arc 12">
              <a:extLst>
                <a:ext uri="{FF2B5EF4-FFF2-40B4-BE49-F238E27FC236}">
                  <a16:creationId xmlns:a16="http://schemas.microsoft.com/office/drawing/2014/main" id="{8756FDAA-2F43-532A-CAD2-30C17AC1AB86}"/>
                </a:ext>
              </a:extLst>
            </p:cNvPr>
            <p:cNvSpPr/>
            <p:nvPr/>
          </p:nvSpPr>
          <p:spPr>
            <a:xfrm>
              <a:off x="5136083" y="3191566"/>
              <a:ext cx="1820917" cy="1228021"/>
            </a:xfrm>
            <a:prstGeom prst="blockArc">
              <a:avLst>
                <a:gd name="adj1" fmla="val 11390805"/>
                <a:gd name="adj2" fmla="val 21246080"/>
                <a:gd name="adj3" fmla="val 2474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tx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CAA9CFA-9D59-5AEB-5E49-BB71E210F405}"/>
                </a:ext>
              </a:extLst>
            </p:cNvPr>
            <p:cNvSpPr/>
            <p:nvPr/>
          </p:nvSpPr>
          <p:spPr>
            <a:xfrm>
              <a:off x="5417813" y="3301690"/>
              <a:ext cx="1307009" cy="88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68580" tIns="34290" rIns="68580" bIns="34290" numCol="1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2100" b="1">
                  <a:ln w="0"/>
                </a:rPr>
                <a:t>OSFacilitate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BC72A8C-F700-1054-160D-947B397FE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72423" y="3952350"/>
              <a:ext cx="406891" cy="406891"/>
            </a:xfrm>
            <a:prstGeom prst="ellipse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91FB599-E413-8E90-08AB-5F22E3754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63942" y="3954392"/>
              <a:ext cx="427451" cy="402948"/>
            </a:xfrm>
            <a:prstGeom prst="ellipse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CB2A3F5-C20A-47BD-CC08-2E3A0454D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565" t="4603" r="3568" b="5101"/>
            <a:stretch>
              <a:fillRect/>
            </a:stretch>
          </p:blipFill>
          <p:spPr>
            <a:xfrm>
              <a:off x="6340087" y="3928490"/>
              <a:ext cx="442151" cy="432922"/>
            </a:xfrm>
            <a:prstGeom prst="ellipse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FF85DF4-7B54-0E00-3AEC-A2DBD62D8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42" t="5772" r="3315" b="11587"/>
            <a:stretch>
              <a:fillRect/>
            </a:stretch>
          </p:blipFill>
          <p:spPr>
            <a:xfrm>
              <a:off x="5802549" y="3426228"/>
              <a:ext cx="538585" cy="526124"/>
            </a:xfrm>
            <a:prstGeom prst="ellipse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0D2D097-6EEC-6910-F6AE-6B43A11E9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1" t="10933" r="8962" b="9138"/>
            <a:stretch>
              <a:fillRect/>
            </a:stretch>
          </p:blipFill>
          <p:spPr>
            <a:xfrm>
              <a:off x="5627069" y="4378821"/>
              <a:ext cx="388931" cy="419887"/>
            </a:xfrm>
            <a:prstGeom prst="ellipse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62C41C6-D523-21D9-79BA-7EDDAE0E9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10843" b="3168"/>
            <a:stretch>
              <a:fillRect/>
            </a:stretch>
          </p:blipFill>
          <p:spPr>
            <a:xfrm>
              <a:off x="6130047" y="4378822"/>
              <a:ext cx="395195" cy="398502"/>
            </a:xfrm>
            <a:prstGeom prst="ellipse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12DCDE01-3D77-1920-B077-912AEAA29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Serving an (Inter)national Community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EBE1BC-CA34-DA7F-7C51-96F88D8A262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47569" y="6180417"/>
            <a:ext cx="2906709" cy="543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A720BE-4C09-B270-F8AD-E5ADBFA17FB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65030" y="5922561"/>
            <a:ext cx="1377537" cy="808253"/>
          </a:xfrm>
          <a:prstGeom prst="rect">
            <a:avLst/>
          </a:prstGeom>
        </p:spPr>
      </p:pic>
      <p:pic>
        <p:nvPicPr>
          <p:cNvPr id="15" name="Picture 1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77E29BC8-1E11-DB01-DBE8-E9F096F1F9F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33" y="5888437"/>
            <a:ext cx="1785391" cy="84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70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497AD-12C8-2E5F-FC02-AEBD7AB37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OSDF In Detail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FB364-4EF9-6DCC-1520-E6175946B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OSDF is a global service for data delivery</a:t>
            </a:r>
          </a:p>
          <a:p>
            <a:pPr lvl="1"/>
            <a:r>
              <a:rPr lang="en-US" dirty="0"/>
              <a:t>Operated by the PATh project</a:t>
            </a:r>
          </a:p>
          <a:p>
            <a:pPr lvl="1"/>
            <a:r>
              <a:rPr lang="en-US" dirty="0"/>
              <a:t>Using software from the Pelican Project</a:t>
            </a:r>
          </a:p>
          <a:p>
            <a:pPr lvl="1"/>
            <a:r>
              <a:rPr lang="en-US" dirty="0"/>
              <a:t>Leveraging hardware from the NRP, Internet2, </a:t>
            </a:r>
            <a:r>
              <a:rPr lang="en-US" dirty="0" err="1"/>
              <a:t>ESNet</a:t>
            </a:r>
            <a:r>
              <a:rPr lang="en-US" dirty="0"/>
              <a:t>, and more!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23BC93-F3B2-EFE2-FF2F-81595CDBE92C}"/>
              </a:ext>
            </a:extLst>
          </p:cNvPr>
          <p:cNvGrpSpPr/>
          <p:nvPr/>
        </p:nvGrpSpPr>
        <p:grpSpPr>
          <a:xfrm>
            <a:off x="1993900" y="3358966"/>
            <a:ext cx="8237220" cy="3346634"/>
            <a:chOff x="5862320" y="3278921"/>
            <a:chExt cx="6329680" cy="249103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934EE84-AB78-2FEF-663E-1D8C9EF80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62320" y="3278921"/>
              <a:ext cx="6329680" cy="2491035"/>
            </a:xfrm>
            <a:prstGeom prst="rect">
              <a:avLst/>
            </a:prstGeom>
            <a:ln w="38100">
              <a:solidFill>
                <a:schemeClr val="accent2"/>
              </a:solidFill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FC6D66A-463B-EF55-856C-BC5F11CAC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80830" y="4826000"/>
              <a:ext cx="940120" cy="771236"/>
            </a:xfrm>
            <a:prstGeom prst="rect">
              <a:avLst/>
            </a:prstGeom>
            <a:ln w="38100">
              <a:solidFill>
                <a:schemeClr val="accent2"/>
              </a:solidFill>
            </a:ln>
          </p:spPr>
        </p:pic>
      </p:grpSp>
      <p:pic>
        <p:nvPicPr>
          <p:cNvPr id="7" name="Picture 6" descr="A red circle with black text and white text&#10;&#10;AI-generated content may be incorrect.">
            <a:extLst>
              <a:ext uri="{FF2B5EF4-FFF2-40B4-BE49-F238E27FC236}">
                <a16:creationId xmlns:a16="http://schemas.microsoft.com/office/drawing/2014/main" id="{A746DB93-366C-E428-CB09-D8A5110FF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20" y="2033870"/>
            <a:ext cx="986960" cy="9869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13CD29-5CB9-56FE-8FDD-AE02ADED65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447" y="2033870"/>
            <a:ext cx="823413" cy="81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773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35DF5-4A63-EEA2-5E14-DEE495CD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to the OSDF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294FB-5279-E5A8-FF89-8FF7E88FD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4330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place where your data lives is the “object store”</a:t>
            </a:r>
          </a:p>
          <a:p>
            <a:pPr lvl="1"/>
            <a:r>
              <a:rPr lang="en-US" dirty="0"/>
              <a:t>This can be a POSIX filesystem, S3-compatible, HTTP webserver, or Globus collection.</a:t>
            </a:r>
          </a:p>
          <a:p>
            <a:pPr lvl="1"/>
            <a:r>
              <a:rPr lang="en-US" dirty="0"/>
              <a:t>Exports </a:t>
            </a:r>
            <a:r>
              <a:rPr lang="en-US" u="sng" dirty="0"/>
              <a:t>immutable objects</a:t>
            </a:r>
            <a:r>
              <a:rPr lang="en-US" dirty="0"/>
              <a:t> in your dataset.</a:t>
            </a:r>
          </a:p>
          <a:p>
            <a:r>
              <a:rPr lang="en-US" dirty="0"/>
              <a:t>We – or you! - operate the </a:t>
            </a:r>
            <a:r>
              <a:rPr lang="en-US" b="1" dirty="0"/>
              <a:t>origin service</a:t>
            </a:r>
            <a:r>
              <a:rPr lang="en-US" dirty="0"/>
              <a:t>, a container that connects the object store to the OSDF.</a:t>
            </a:r>
          </a:p>
          <a:p>
            <a:pPr lvl="1"/>
            <a:r>
              <a:rPr lang="en-US" dirty="0"/>
              <a:t>The origin implements your access control policies and proxies .</a:t>
            </a:r>
          </a:p>
          <a:p>
            <a:r>
              <a:rPr lang="en-US" dirty="0"/>
              <a:t>The rest of the OSDF scales via reuse and manages access.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2D126E6-D650-D646-21EC-C2090CCB8A15}"/>
              </a:ext>
            </a:extLst>
          </p:cNvPr>
          <p:cNvGrpSpPr/>
          <p:nvPr/>
        </p:nvGrpSpPr>
        <p:grpSpPr>
          <a:xfrm>
            <a:off x="8996680" y="589280"/>
            <a:ext cx="2509520" cy="1513840"/>
            <a:chOff x="9255760" y="589280"/>
            <a:chExt cx="2509520" cy="1513840"/>
          </a:xfrm>
        </p:grpSpPr>
        <p:sp>
          <p:nvSpPr>
            <p:cNvPr id="4" name="Can 3">
              <a:extLst>
                <a:ext uri="{FF2B5EF4-FFF2-40B4-BE49-F238E27FC236}">
                  <a16:creationId xmlns:a16="http://schemas.microsoft.com/office/drawing/2014/main" id="{520FB228-4F6F-5078-D62C-5797C0D06206}"/>
                </a:ext>
              </a:extLst>
            </p:cNvPr>
            <p:cNvSpPr/>
            <p:nvPr/>
          </p:nvSpPr>
          <p:spPr>
            <a:xfrm>
              <a:off x="9946640" y="589280"/>
              <a:ext cx="1127760" cy="151384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6DC53EC-C607-B818-B2BA-35261F7D6FB2}"/>
                </a:ext>
              </a:extLst>
            </p:cNvPr>
            <p:cNvSpPr txBox="1"/>
            <p:nvPr/>
          </p:nvSpPr>
          <p:spPr>
            <a:xfrm>
              <a:off x="9255760" y="1161534"/>
              <a:ext cx="25095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>
                      <a:lumMod val="75000"/>
                    </a:schemeClr>
                  </a:solidFill>
                </a:rPr>
                <a:t>Object Store</a:t>
              </a:r>
            </a:p>
          </p:txBody>
        </p:sp>
      </p:grp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03A244D-F2BC-4908-095B-0EDE2AB00446}"/>
              </a:ext>
            </a:extLst>
          </p:cNvPr>
          <p:cNvSpPr/>
          <p:nvPr/>
        </p:nvSpPr>
        <p:spPr>
          <a:xfrm>
            <a:off x="9047480" y="2554625"/>
            <a:ext cx="2407920" cy="7518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Origin Service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944147CE-B566-BFFE-077A-49E3D5939D62}"/>
              </a:ext>
            </a:extLst>
          </p:cNvPr>
          <p:cNvSpPr/>
          <p:nvPr/>
        </p:nvSpPr>
        <p:spPr>
          <a:xfrm>
            <a:off x="8564880" y="3998912"/>
            <a:ext cx="3373120" cy="2103120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Global OSDF Service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23BA48C-3F84-B5B3-23A0-08E9AEC13922}"/>
              </a:ext>
            </a:extLst>
          </p:cNvPr>
          <p:cNvCxnSpPr>
            <a:cxnSpLocks/>
            <a:stCxn id="4" idx="3"/>
            <a:endCxn id="6" idx="0"/>
          </p:cNvCxnSpPr>
          <p:nvPr/>
        </p:nvCxnSpPr>
        <p:spPr>
          <a:xfrm>
            <a:off x="10251440" y="2103120"/>
            <a:ext cx="0" cy="4515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79D5BF0-D467-B9C9-C1D8-284083AD6F80}"/>
              </a:ext>
            </a:extLst>
          </p:cNvPr>
          <p:cNvCxnSpPr>
            <a:cxnSpLocks/>
            <a:stCxn id="6" idx="2"/>
            <a:endCxn id="7" idx="3"/>
          </p:cNvCxnSpPr>
          <p:nvPr/>
        </p:nvCxnSpPr>
        <p:spPr>
          <a:xfrm>
            <a:off x="10251440" y="3306465"/>
            <a:ext cx="0" cy="81269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989A58E-203D-583D-AB8A-B9FC3BD5E549}"/>
              </a:ext>
            </a:extLst>
          </p:cNvPr>
          <p:cNvSpPr txBox="1"/>
          <p:nvPr/>
        </p:nvSpPr>
        <p:spPr>
          <a:xfrm>
            <a:off x="7254231" y="2468880"/>
            <a:ext cx="1341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Implements your access policies!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C237D81C-A263-00DA-DD96-07BCC312C2CF}"/>
              </a:ext>
            </a:extLst>
          </p:cNvPr>
          <p:cNvSpPr/>
          <p:nvPr/>
        </p:nvSpPr>
        <p:spPr>
          <a:xfrm>
            <a:off x="8514080" y="2793385"/>
            <a:ext cx="482600" cy="27432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351E4C-FC02-81FA-3A77-06F82935FCF9}"/>
              </a:ext>
            </a:extLst>
          </p:cNvPr>
          <p:cNvSpPr txBox="1"/>
          <p:nvPr/>
        </p:nvSpPr>
        <p:spPr>
          <a:xfrm>
            <a:off x="7254231" y="938848"/>
            <a:ext cx="1341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where your data lives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DA440051-0937-697D-3966-F8C8CC2615E1}"/>
              </a:ext>
            </a:extLst>
          </p:cNvPr>
          <p:cNvSpPr/>
          <p:nvPr/>
        </p:nvSpPr>
        <p:spPr>
          <a:xfrm>
            <a:off x="8514080" y="1263799"/>
            <a:ext cx="863600" cy="27432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84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A2BA3-ED25-B1FE-24BE-76479793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E7F4A1F-E930-9FDA-BCB4-A650B06E2DDF}"/>
              </a:ext>
            </a:extLst>
          </p:cNvPr>
          <p:cNvSpPr/>
          <p:nvPr/>
        </p:nvSpPr>
        <p:spPr>
          <a:xfrm>
            <a:off x="-735" y="139746"/>
            <a:ext cx="1494255" cy="1838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538EC86-78A9-7842-3DA8-E0CD71B963AE}"/>
              </a:ext>
            </a:extLst>
          </p:cNvPr>
          <p:cNvCxnSpPr>
            <a:cxnSpLocks/>
          </p:cNvCxnSpPr>
          <p:nvPr/>
        </p:nvCxnSpPr>
        <p:spPr>
          <a:xfrm>
            <a:off x="128432" y="3665296"/>
            <a:ext cx="1172400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8AA85C5-A2DC-036A-1AD3-F71C942D57E4}"/>
              </a:ext>
            </a:extLst>
          </p:cNvPr>
          <p:cNvCxnSpPr>
            <a:cxnSpLocks/>
          </p:cNvCxnSpPr>
          <p:nvPr/>
        </p:nvCxnSpPr>
        <p:spPr>
          <a:xfrm>
            <a:off x="180307" y="2585912"/>
            <a:ext cx="1172400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DDD3653F-1876-2670-EA0F-F1A83EACBD7A}"/>
              </a:ext>
            </a:extLst>
          </p:cNvPr>
          <p:cNvSpPr/>
          <p:nvPr/>
        </p:nvSpPr>
        <p:spPr>
          <a:xfrm>
            <a:off x="365761" y="146095"/>
            <a:ext cx="3053306" cy="1067521"/>
          </a:xfrm>
          <a:prstGeom prst="ellipse">
            <a:avLst/>
          </a:prstGeom>
          <a:solidFill>
            <a:schemeClr val="tx1">
              <a:alpha val="78000"/>
            </a:schemeClr>
          </a:solidFill>
          <a:scene3d>
            <a:camera prst="perspectiveRelaxed"/>
            <a:lightRig rig="threePt" dir="t">
              <a:rot lat="0" lon="0" rev="6000000"/>
            </a:lightRig>
          </a:scene3d>
          <a:sp3d>
            <a:bevelT h="203200"/>
            <a:bevelB w="57150" h="431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91440" rtlCol="0" anchor="ctr"/>
          <a:lstStyle/>
          <a:p>
            <a:pPr algn="ctr"/>
            <a:r>
              <a:rPr lang="en-US" sz="2400" b="1" dirty="0"/>
              <a:t>NCAR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B218295-842E-FDE3-4EF4-91D3FE600B75}"/>
              </a:ext>
            </a:extLst>
          </p:cNvPr>
          <p:cNvGrpSpPr/>
          <p:nvPr/>
        </p:nvGrpSpPr>
        <p:grpSpPr>
          <a:xfrm>
            <a:off x="365761" y="3761876"/>
            <a:ext cx="11135793" cy="1133686"/>
            <a:chOff x="3966084" y="4655930"/>
            <a:chExt cx="5328918" cy="150191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C204406-AC9E-7F0E-7BDE-19F824C25DF7}"/>
                </a:ext>
              </a:extLst>
            </p:cNvPr>
            <p:cNvSpPr/>
            <p:nvPr/>
          </p:nvSpPr>
          <p:spPr>
            <a:xfrm>
              <a:off x="3966084" y="4655930"/>
              <a:ext cx="5328918" cy="1501913"/>
            </a:xfrm>
            <a:prstGeom prst="rect">
              <a:avLst/>
            </a:prstGeom>
            <a:solidFill>
              <a:srgbClr val="FF0000">
                <a:alpha val="78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91440" rtlCol="0" anchor="b"/>
            <a:lstStyle/>
            <a:p>
              <a:pPr algn="ctr"/>
              <a:r>
                <a:rPr lang="en-US" sz="2800" b="1" dirty="0"/>
                <a:t>                             Jupyter Notebook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DA31A9E-5935-0338-A6ED-7AF7691929D4}"/>
                </a:ext>
              </a:extLst>
            </p:cNvPr>
            <p:cNvSpPr/>
            <p:nvPr/>
          </p:nvSpPr>
          <p:spPr>
            <a:xfrm>
              <a:off x="5623450" y="4880707"/>
              <a:ext cx="2345508" cy="47266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7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91440" rtlCol="0" anchor="b" anchorCtr="0"/>
            <a:lstStyle/>
            <a:p>
              <a:r>
                <a:rPr lang="en-US" sz="2000" b="1" dirty="0"/>
                <a:t>             Pelican Client</a:t>
              </a:r>
            </a:p>
          </p:txBody>
        </p:sp>
      </p:grpSp>
      <p:sp>
        <p:nvSpPr>
          <p:cNvPr id="10" name="Cloud 9">
            <a:extLst>
              <a:ext uri="{FF2B5EF4-FFF2-40B4-BE49-F238E27FC236}">
                <a16:creationId xmlns:a16="http://schemas.microsoft.com/office/drawing/2014/main" id="{86E66B07-42BF-DACD-D916-3AA1617D590C}"/>
              </a:ext>
            </a:extLst>
          </p:cNvPr>
          <p:cNvSpPr/>
          <p:nvPr/>
        </p:nvSpPr>
        <p:spPr>
          <a:xfrm>
            <a:off x="8284822" y="139746"/>
            <a:ext cx="2924377" cy="884293"/>
          </a:xfrm>
          <a:prstGeom prst="cloud">
            <a:avLst/>
          </a:prstGeom>
          <a:solidFill>
            <a:schemeClr val="accent1">
              <a:lumMod val="75000"/>
            </a:schemeClr>
          </a:solidFill>
          <a:scene3d>
            <a:camera prst="perspectiveRelaxedModerately"/>
            <a:lightRig rig="threePt" dir="t"/>
          </a:scene3d>
          <a:sp3d prstMaterial="matte">
            <a:bevelT h="596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ctr"/>
            <a:r>
              <a:rPr lang="en-US" b="1" dirty="0"/>
              <a:t>AWS</a:t>
            </a:r>
          </a:p>
          <a:p>
            <a:pPr algn="ctr"/>
            <a:r>
              <a:rPr lang="en-US" b="1" dirty="0"/>
              <a:t>Open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27C22A-C048-823F-55BE-6498DF96C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BEAD3-91E3-4FFC-B7DC-935959D1748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CB18BF-694F-0E1F-E41D-13BDE8C4531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8038" y="5038725"/>
            <a:ext cx="11383962" cy="376238"/>
          </a:xfrm>
        </p:spPr>
        <p:txBody>
          <a:bodyPr anchor="t">
            <a:noAutofit/>
          </a:bodyPr>
          <a:lstStyle/>
          <a:p>
            <a:r>
              <a:rPr lang="en-US" sz="2000" dirty="0"/>
              <a:t>Researcher uses a Jupyter Notebook to create a visualization that requires two objects: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68B421B-46CE-9DAF-5DAD-DCE10906E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976" b="976"/>
          <a:stretch/>
        </p:blipFill>
        <p:spPr bwMode="auto">
          <a:xfrm>
            <a:off x="9027818" y="3818481"/>
            <a:ext cx="2354573" cy="102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526C0AB8-F7A1-30A9-78DD-5962A3241C41}"/>
              </a:ext>
            </a:extLst>
          </p:cNvPr>
          <p:cNvSpPr/>
          <p:nvPr/>
        </p:nvSpPr>
        <p:spPr>
          <a:xfrm>
            <a:off x="872738" y="497462"/>
            <a:ext cx="509531" cy="422552"/>
          </a:xfrm>
          <a:prstGeom prst="star5">
            <a:avLst/>
          </a:prstGeom>
          <a:solidFill>
            <a:schemeClr val="tx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l"/>
            <a:endParaRPr lang="en-US" dirty="0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12DD5A5A-D907-F9C5-4DAA-8E55CDDC712B}"/>
              </a:ext>
            </a:extLst>
          </p:cNvPr>
          <p:cNvSpPr/>
          <p:nvPr/>
        </p:nvSpPr>
        <p:spPr>
          <a:xfrm>
            <a:off x="10205105" y="270401"/>
            <a:ext cx="452855" cy="413302"/>
          </a:xfrm>
          <a:prstGeom prst="star5">
            <a:avLst/>
          </a:prstGeom>
          <a:solidFill>
            <a:srgbClr val="C00000">
              <a:alpha val="78000"/>
            </a:srgbClr>
          </a:solidFill>
          <a:ln w="317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l"/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C302377-F3D2-3E98-BE2A-D97B530E1920}"/>
              </a:ext>
            </a:extLst>
          </p:cNvPr>
          <p:cNvGrpSpPr/>
          <p:nvPr/>
        </p:nvGrpSpPr>
        <p:grpSpPr>
          <a:xfrm>
            <a:off x="275119" y="200775"/>
            <a:ext cx="11276112" cy="3398123"/>
            <a:chOff x="275119" y="200775"/>
            <a:chExt cx="11276112" cy="3398123"/>
          </a:xfrm>
          <a:solidFill>
            <a:srgbClr val="0070C0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82B8250-A5BC-6314-A6EC-B5BC26859FC5}"/>
                </a:ext>
              </a:extLst>
            </p:cNvPr>
            <p:cNvSpPr/>
            <p:nvPr/>
          </p:nvSpPr>
          <p:spPr>
            <a:xfrm>
              <a:off x="4214086" y="2685580"/>
              <a:ext cx="2718627" cy="91331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91440" rtlCol="0" anchor="t" anchorCtr="1"/>
            <a:lstStyle/>
            <a:p>
              <a:pPr algn="l"/>
              <a:r>
                <a:rPr lang="en-US" b="1" dirty="0"/>
                <a:t>OSDF Cache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00C87D-15C2-4BF2-879B-EC6207D151E0}"/>
                </a:ext>
              </a:extLst>
            </p:cNvPr>
            <p:cNvSpPr/>
            <p:nvPr/>
          </p:nvSpPr>
          <p:spPr>
            <a:xfrm>
              <a:off x="275119" y="1642338"/>
              <a:ext cx="3513292" cy="821673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91440" rtlCol="0" anchor="ctr" anchorCtr="1"/>
            <a:lstStyle/>
            <a:p>
              <a:pPr algn="ctr"/>
              <a:r>
                <a:rPr lang="en-US" b="1" dirty="0"/>
                <a:t>OSDF Origin</a:t>
              </a:r>
            </a:p>
            <a:p>
              <a:pPr algn="ctr"/>
              <a:r>
                <a:rPr lang="en-US" b="1" dirty="0"/>
                <a:t> </a:t>
              </a:r>
              <a:r>
                <a:rPr lang="en-US" sz="1400" b="1" dirty="0"/>
                <a:t>(NCAR)</a:t>
              </a:r>
              <a:endParaRPr lang="en-US" b="1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D44F7B0-F0CA-489E-EDBC-BAB28E3BDB97}"/>
                </a:ext>
              </a:extLst>
            </p:cNvPr>
            <p:cNvSpPr/>
            <p:nvPr/>
          </p:nvSpPr>
          <p:spPr>
            <a:xfrm>
              <a:off x="7997053" y="1408233"/>
              <a:ext cx="3554178" cy="90864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91440" rtlCol="0" anchor="ctr" anchorCtr="1"/>
            <a:lstStyle/>
            <a:p>
              <a:pPr algn="ctr"/>
              <a:r>
                <a:rPr lang="en-US" b="1" dirty="0"/>
                <a:t>OSDF Origin</a:t>
              </a:r>
            </a:p>
            <a:p>
              <a:pPr algn="ctr"/>
              <a:r>
                <a:rPr lang="en-US" sz="1600" b="1" dirty="0"/>
                <a:t>(AWS-</a:t>
              </a:r>
              <a:r>
                <a:rPr lang="en-US" sz="1600" b="1" dirty="0" err="1"/>
                <a:t>Opendata</a:t>
              </a:r>
              <a:r>
                <a:rPr lang="en-US" sz="1600" b="1" dirty="0"/>
                <a:t>/US-west-2)</a:t>
              </a:r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0D76D745-9136-3461-BBC4-7E152D132B3C}"/>
                </a:ext>
              </a:extLst>
            </p:cNvPr>
            <p:cNvGrpSpPr/>
            <p:nvPr/>
          </p:nvGrpSpPr>
          <p:grpSpPr>
            <a:xfrm>
              <a:off x="4267664" y="200775"/>
              <a:ext cx="3250136" cy="2084344"/>
              <a:chOff x="4267664" y="200775"/>
              <a:chExt cx="3250136" cy="2084344"/>
            </a:xfrm>
            <a:grpFill/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B0A8BF7-42DB-8DEB-414D-F6CD05ACE74A}"/>
                  </a:ext>
                </a:extLst>
              </p:cNvPr>
              <p:cNvSpPr/>
              <p:nvPr/>
            </p:nvSpPr>
            <p:spPr>
              <a:xfrm>
                <a:off x="4267664" y="200775"/>
                <a:ext cx="3250136" cy="2084344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rIns="91440" rtlCol="0" anchor="t" anchorCtr="1"/>
              <a:lstStyle/>
              <a:p>
                <a:pPr algn="ctr"/>
                <a:r>
                  <a:rPr lang="en-US" b="1" dirty="0"/>
                  <a:t>OSDF Director</a:t>
                </a:r>
              </a:p>
              <a:p>
                <a:pPr algn="ctr"/>
                <a:r>
                  <a:rPr lang="en-US" b="1" dirty="0"/>
                  <a:t>(Namespace)</a:t>
                </a:r>
              </a:p>
            </p:txBody>
          </p: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868DD148-E1E6-E47D-B4B2-4813EE85B5D6}"/>
                  </a:ext>
                </a:extLst>
              </p:cNvPr>
              <p:cNvGrpSpPr/>
              <p:nvPr/>
            </p:nvGrpSpPr>
            <p:grpSpPr>
              <a:xfrm>
                <a:off x="4727196" y="864067"/>
                <a:ext cx="2624147" cy="1176192"/>
                <a:chOff x="4727196" y="864067"/>
                <a:chExt cx="2624147" cy="1176192"/>
              </a:xfrm>
              <a:grpFill/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35987E3C-D0FA-FA4C-B441-3BD704B87432}"/>
                    </a:ext>
                  </a:extLst>
                </p:cNvPr>
                <p:cNvGrpSpPr/>
                <p:nvPr/>
              </p:nvGrpSpPr>
              <p:grpSpPr>
                <a:xfrm>
                  <a:off x="4727196" y="864067"/>
                  <a:ext cx="2461004" cy="534458"/>
                  <a:chOff x="4725055" y="1828512"/>
                  <a:chExt cx="2461004" cy="534458"/>
                </a:xfrm>
                <a:grpFill/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6E15C860-5818-773D-EB6F-8E4D29F12DD7}"/>
                      </a:ext>
                    </a:extLst>
                  </p:cNvPr>
                  <p:cNvSpPr/>
                  <p:nvPr/>
                </p:nvSpPr>
                <p:spPr>
                  <a:xfrm>
                    <a:off x="5579212" y="2089080"/>
                    <a:ext cx="105238" cy="96116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82880" rIns="365760" rtlCol="0" anchor="ctr"/>
                  <a:lstStyle/>
                  <a:p>
                    <a:pPr algn="l"/>
                    <a:endParaRPr lang="en-US"/>
                  </a:p>
                </p:txBody>
              </p:sp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3542E909-8D6F-9C2C-A492-347B17A076CB}"/>
                      </a:ext>
                    </a:extLst>
                  </p:cNvPr>
                  <p:cNvSpPr/>
                  <p:nvPr/>
                </p:nvSpPr>
                <p:spPr>
                  <a:xfrm>
                    <a:off x="5755592" y="2092672"/>
                    <a:ext cx="105238" cy="96116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82880" rIns="365760" rtlCol="0" anchor="ctr"/>
                  <a:lstStyle/>
                  <a:p>
                    <a:pPr algn="l"/>
                    <a:endParaRPr lang="en-US"/>
                  </a:p>
                </p:txBody>
              </p:sp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F552C762-9166-4F41-778A-2DB88F866126}"/>
                      </a:ext>
                    </a:extLst>
                  </p:cNvPr>
                  <p:cNvSpPr/>
                  <p:nvPr/>
                </p:nvSpPr>
                <p:spPr>
                  <a:xfrm>
                    <a:off x="5934933" y="2096910"/>
                    <a:ext cx="105238" cy="96116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82880" rIns="365760" rtlCol="0" anchor="ctr"/>
                  <a:lstStyle/>
                  <a:p>
                    <a:pPr algn="l"/>
                    <a:endParaRPr lang="en-US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371C99EE-A394-670E-B727-2CA8884A8649}"/>
                      </a:ext>
                    </a:extLst>
                  </p:cNvPr>
                  <p:cNvSpPr/>
                  <p:nvPr/>
                </p:nvSpPr>
                <p:spPr>
                  <a:xfrm>
                    <a:off x="4725055" y="1828512"/>
                    <a:ext cx="753611" cy="534458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 anchorCtr="1"/>
                  <a:lstStyle/>
                  <a:p>
                    <a:pPr algn="l"/>
                    <a:r>
                      <a:rPr lang="en-US" sz="1200" b="1" dirty="0">
                        <a:solidFill>
                          <a:schemeClr val="tx1"/>
                        </a:solidFill>
                      </a:rPr>
                      <a:t>NCAR</a:t>
                    </a:r>
                  </a:p>
                </p:txBody>
              </p: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A9D16EAB-F961-F944-6126-66D0BA942473}"/>
                      </a:ext>
                    </a:extLst>
                  </p:cNvPr>
                  <p:cNvSpPr/>
                  <p:nvPr/>
                </p:nvSpPr>
                <p:spPr>
                  <a:xfrm>
                    <a:off x="6168579" y="1894839"/>
                    <a:ext cx="1017480" cy="430458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 anchorCtr="1"/>
                  <a:lstStyle/>
                  <a:p>
                    <a:pPr algn="ctr">
                      <a:lnSpc>
                        <a:spcPts val="700"/>
                      </a:lnSpc>
                    </a:pPr>
                    <a:r>
                      <a:rPr kumimoji="0" lang="en-US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rPr>
                      <a:t>AWS-Open</a:t>
                    </a:r>
                  </a:p>
                  <a:p>
                    <a:pPr algn="ctr">
                      <a:lnSpc>
                        <a:spcPts val="700"/>
                      </a:lnSpc>
                    </a:pPr>
                    <a:r>
                      <a:rPr kumimoji="0" lang="en-US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rPr>
                      <a:t>Data</a:t>
                    </a:r>
                    <a:endParaRPr lang="en-US" sz="8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A8935F29-B7C1-9C4E-6CCA-65B2E99B488F}"/>
                    </a:ext>
                  </a:extLst>
                </p:cNvPr>
                <p:cNvSpPr/>
                <p:nvPr/>
              </p:nvSpPr>
              <p:spPr>
                <a:xfrm>
                  <a:off x="6529434" y="1630818"/>
                  <a:ext cx="821909" cy="4094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1"/>
                <a:lstStyle/>
                <a:p>
                  <a:pPr algn="ctr">
                    <a:lnSpc>
                      <a:spcPts val="600"/>
                    </a:lnSpc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rPr>
                    <a:t>US-West-2</a:t>
                  </a:r>
                  <a:endParaRPr lang="en-US" sz="700" b="1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0AE41B24-CC8B-7742-8837-B562377B5F87}"/>
                    </a:ext>
                  </a:extLst>
                </p:cNvPr>
                <p:cNvCxnSpPr>
                  <a:cxnSpLocks/>
                  <a:stCxn id="30" idx="4"/>
                  <a:endCxn id="34" idx="0"/>
                </p:cNvCxnSpPr>
                <p:nvPr/>
              </p:nvCxnSpPr>
              <p:spPr>
                <a:xfrm>
                  <a:off x="6679460" y="1360852"/>
                  <a:ext cx="260929" cy="269966"/>
                </a:xfrm>
                <a:prstGeom prst="line">
                  <a:avLst/>
                </a:prstGeom>
                <a:grpFill/>
                <a:ln w="76200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CE088DE7-D57E-E599-9897-1DEBDA8A3BF5}"/>
                    </a:ext>
                  </a:extLst>
                </p:cNvPr>
                <p:cNvSpPr/>
                <p:nvPr/>
              </p:nvSpPr>
              <p:spPr>
                <a:xfrm>
                  <a:off x="5990437" y="1785808"/>
                  <a:ext cx="105238" cy="9611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82880" rIns="365760"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98456FB9-8CCD-7A66-DB60-1C392D66500C}"/>
                    </a:ext>
                  </a:extLst>
                </p:cNvPr>
                <p:cNvSpPr/>
                <p:nvPr/>
              </p:nvSpPr>
              <p:spPr>
                <a:xfrm>
                  <a:off x="6166817" y="1789400"/>
                  <a:ext cx="105238" cy="9611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82880" rIns="365760"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9E56F4DC-9FB4-EB8E-9138-4D032186D134}"/>
                    </a:ext>
                  </a:extLst>
                </p:cNvPr>
                <p:cNvSpPr/>
                <p:nvPr/>
              </p:nvSpPr>
              <p:spPr>
                <a:xfrm>
                  <a:off x="6346158" y="1793638"/>
                  <a:ext cx="105238" cy="9611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82880" rIns="365760" rtlCol="0" anchor="ctr"/>
                <a:lstStyle/>
                <a:p>
                  <a:pPr algn="l"/>
                  <a:endParaRPr lang="en-US"/>
                </a:p>
              </p:txBody>
            </p:sp>
          </p:grpSp>
        </p:grpSp>
      </p:grpSp>
      <p:sp>
        <p:nvSpPr>
          <p:cNvPr id="90" name="Star: 5 Points 89">
            <a:extLst>
              <a:ext uri="{FF2B5EF4-FFF2-40B4-BE49-F238E27FC236}">
                <a16:creationId xmlns:a16="http://schemas.microsoft.com/office/drawing/2014/main" id="{3F937B1B-9522-FB17-F1FE-569910428031}"/>
              </a:ext>
            </a:extLst>
          </p:cNvPr>
          <p:cNvSpPr/>
          <p:nvPr/>
        </p:nvSpPr>
        <p:spPr>
          <a:xfrm>
            <a:off x="887737" y="493579"/>
            <a:ext cx="509531" cy="422552"/>
          </a:xfrm>
          <a:prstGeom prst="star5">
            <a:avLst/>
          </a:prstGeom>
          <a:solidFill>
            <a:schemeClr val="tx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l"/>
            <a:endParaRPr lang="en-US" dirty="0"/>
          </a:p>
        </p:txBody>
      </p:sp>
      <p:sp>
        <p:nvSpPr>
          <p:cNvPr id="99" name="Title 1">
            <a:extLst>
              <a:ext uri="{FF2B5EF4-FFF2-40B4-BE49-F238E27FC236}">
                <a16:creationId xmlns:a16="http://schemas.microsoft.com/office/drawing/2014/main" id="{142CAD25-45A2-C2CE-BB58-699439919ECA}"/>
              </a:ext>
            </a:extLst>
          </p:cNvPr>
          <p:cNvSpPr txBox="1">
            <a:spLocks/>
          </p:cNvSpPr>
          <p:nvPr/>
        </p:nvSpPr>
        <p:spPr>
          <a:xfrm>
            <a:off x="-362018" y="5554921"/>
            <a:ext cx="12509500" cy="557832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1800" dirty="0"/>
            </a:br>
            <a:r>
              <a:rPr lang="en-US" sz="1800" dirty="0"/>
              <a:t>-            </a:t>
            </a:r>
            <a:r>
              <a:rPr lang="en-US" altLang="en-US" sz="1600" b="0" dirty="0">
                <a:solidFill>
                  <a:schemeClr val="tx1"/>
                </a:solidFill>
                <a:latin typeface="Arial" panose="020B0604020202020204" pitchFamily="34" charset="0"/>
              </a:rPr>
              <a:t>cmip6-pds/CMIP6/CFMIP/NCAR/CESM2/aqua-4xCO2/r1i1p1f1/Amon/co2mass/</a:t>
            </a:r>
            <a:r>
              <a:rPr lang="en-US" altLang="en-US" sz="1600" b="0" dirty="0" err="1">
                <a:solidFill>
                  <a:schemeClr val="tx1"/>
                </a:solidFill>
                <a:latin typeface="Arial" panose="020B0604020202020204" pitchFamily="34" charset="0"/>
              </a:rPr>
              <a:t>gn</a:t>
            </a:r>
            <a:r>
              <a:rPr lang="en-US" altLang="en-US" sz="1600" b="0" dirty="0">
                <a:solidFill>
                  <a:schemeClr val="tx1"/>
                </a:solidFill>
                <a:latin typeface="Arial" panose="020B0604020202020204" pitchFamily="34" charset="0"/>
              </a:rPr>
              <a:t>/v20190816</a:t>
            </a:r>
            <a:r>
              <a:rPr lang="en-US" sz="1600" dirty="0"/>
              <a:t> @ AWS Open Data Object Store</a:t>
            </a:r>
            <a:endParaRPr lang="en-US" sz="1800" dirty="0"/>
          </a:p>
        </p:txBody>
      </p:sp>
      <p:sp>
        <p:nvSpPr>
          <p:cNvPr id="100" name="Title 1">
            <a:extLst>
              <a:ext uri="{FF2B5EF4-FFF2-40B4-BE49-F238E27FC236}">
                <a16:creationId xmlns:a16="http://schemas.microsoft.com/office/drawing/2014/main" id="{8D08651E-3690-077A-FD4C-F6D9C4B65312}"/>
              </a:ext>
            </a:extLst>
          </p:cNvPr>
          <p:cNvSpPr txBox="1">
            <a:spLocks/>
          </p:cNvSpPr>
          <p:nvPr/>
        </p:nvSpPr>
        <p:spPr>
          <a:xfrm>
            <a:off x="771365" y="5517542"/>
            <a:ext cx="11383434" cy="376142"/>
          </a:xfrm>
          <a:prstGeom prst="rect">
            <a:avLst/>
          </a:prstGeom>
        </p:spPr>
        <p:txBody>
          <a:bodyPr vert="horz" lIns="91440" tIns="0" rIns="91440" bIns="0" rtlCol="0" anchor="t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          </a:t>
            </a:r>
            <a:r>
              <a:rPr lang="en-US" altLang="en-US" sz="3000" b="0" dirty="0" err="1">
                <a:solidFill>
                  <a:schemeClr val="tx1"/>
                </a:solidFill>
                <a:latin typeface="Arial" panose="020B0604020202020204" pitchFamily="34" charset="0"/>
              </a:rPr>
              <a:t>rda</a:t>
            </a:r>
            <a:r>
              <a:rPr lang="en-US" altLang="en-US" sz="3000" b="0" dirty="0">
                <a:solidFill>
                  <a:schemeClr val="tx1"/>
                </a:solidFill>
                <a:latin typeface="Arial" panose="020B0604020202020204" pitchFamily="34" charset="0"/>
              </a:rPr>
              <a:t>/</a:t>
            </a:r>
            <a:r>
              <a:rPr lang="en-US" altLang="en-US" sz="3000" b="0" dirty="0" err="1">
                <a:solidFill>
                  <a:schemeClr val="tx1"/>
                </a:solidFill>
                <a:latin typeface="Arial" panose="020B0604020202020204" pitchFamily="34" charset="0"/>
              </a:rPr>
              <a:t>harshah</a:t>
            </a:r>
            <a:r>
              <a:rPr lang="en-US" altLang="en-US" sz="3000" b="0" dirty="0">
                <a:solidFill>
                  <a:schemeClr val="tx1"/>
                </a:solidFill>
                <a:latin typeface="Arial" panose="020B0604020202020204" pitchFamily="34" charset="0"/>
              </a:rPr>
              <a:t>/</a:t>
            </a:r>
            <a:r>
              <a:rPr lang="en-US" altLang="en-US" sz="3000" b="0" dirty="0" err="1">
                <a:solidFill>
                  <a:schemeClr val="tx1"/>
                </a:solidFill>
                <a:latin typeface="Arial" panose="020B0604020202020204" pitchFamily="34" charset="0"/>
              </a:rPr>
              <a:t>osdf_data</a:t>
            </a:r>
            <a:r>
              <a:rPr lang="en-US" altLang="en-US" sz="3000" b="0" dirty="0">
                <a:solidFill>
                  <a:schemeClr val="tx1"/>
                </a:solidFill>
                <a:latin typeface="Arial" panose="020B0604020202020204" pitchFamily="34" charset="0"/>
              </a:rPr>
              <a:t>/HadCRUT.5.0.2.0.analysis.summary_series.global.monthly.zarr </a:t>
            </a:r>
            <a:r>
              <a:rPr lang="en-US" sz="3000" dirty="0"/>
              <a:t>@ NCAR Object Store </a:t>
            </a:r>
            <a:endParaRPr lang="en-US" sz="1800" dirty="0"/>
          </a:p>
        </p:txBody>
      </p:sp>
      <p:sp>
        <p:nvSpPr>
          <p:cNvPr id="102" name="Star: 5 Points 101">
            <a:extLst>
              <a:ext uri="{FF2B5EF4-FFF2-40B4-BE49-F238E27FC236}">
                <a16:creationId xmlns:a16="http://schemas.microsoft.com/office/drawing/2014/main" id="{BB12F703-EE22-EB4A-6700-3B38FED9F641}"/>
              </a:ext>
            </a:extLst>
          </p:cNvPr>
          <p:cNvSpPr/>
          <p:nvPr/>
        </p:nvSpPr>
        <p:spPr>
          <a:xfrm>
            <a:off x="620526" y="5354875"/>
            <a:ext cx="521976" cy="400091"/>
          </a:xfrm>
          <a:prstGeom prst="star5">
            <a:avLst/>
          </a:prstGeom>
          <a:solidFill>
            <a:schemeClr val="tx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l"/>
            <a:endParaRPr lang="en-US" dirty="0"/>
          </a:p>
        </p:txBody>
      </p:sp>
      <p:sp>
        <p:nvSpPr>
          <p:cNvPr id="103" name="Star: 5 Points 102">
            <a:extLst>
              <a:ext uri="{FF2B5EF4-FFF2-40B4-BE49-F238E27FC236}">
                <a16:creationId xmlns:a16="http://schemas.microsoft.com/office/drawing/2014/main" id="{7C910AB2-F258-2F46-FE7C-B6C62D5F0D18}"/>
              </a:ext>
            </a:extLst>
          </p:cNvPr>
          <p:cNvSpPr/>
          <p:nvPr/>
        </p:nvSpPr>
        <p:spPr>
          <a:xfrm>
            <a:off x="-735" y="5703699"/>
            <a:ext cx="410817" cy="365125"/>
          </a:xfrm>
          <a:prstGeom prst="star5">
            <a:avLst/>
          </a:prstGeom>
          <a:solidFill>
            <a:srgbClr val="C00000">
              <a:alpha val="78000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l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1C98877-193F-5DAF-61AA-786C377DB234}"/>
              </a:ext>
            </a:extLst>
          </p:cNvPr>
          <p:cNvGrpSpPr/>
          <p:nvPr/>
        </p:nvGrpSpPr>
        <p:grpSpPr>
          <a:xfrm>
            <a:off x="4264867" y="3003574"/>
            <a:ext cx="935206" cy="1757312"/>
            <a:chOff x="4264867" y="3003574"/>
            <a:chExt cx="935206" cy="1757312"/>
          </a:xfrm>
        </p:grpSpPr>
        <p:sp>
          <p:nvSpPr>
            <p:cNvPr id="91" name="Star: 5 Points 90">
              <a:extLst>
                <a:ext uri="{FF2B5EF4-FFF2-40B4-BE49-F238E27FC236}">
                  <a16:creationId xmlns:a16="http://schemas.microsoft.com/office/drawing/2014/main" id="{D6B785C7-7D7C-FA37-2E31-97E48A373647}"/>
                </a:ext>
              </a:extLst>
            </p:cNvPr>
            <p:cNvSpPr/>
            <p:nvPr/>
          </p:nvSpPr>
          <p:spPr>
            <a:xfrm>
              <a:off x="4690542" y="3003574"/>
              <a:ext cx="509531" cy="422552"/>
            </a:xfrm>
            <a:prstGeom prst="star5">
              <a:avLst/>
            </a:prstGeom>
            <a:solidFill>
              <a:schemeClr val="tx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365760" rtlCol="0" anchor="ctr"/>
            <a:lstStyle/>
            <a:p>
              <a:pPr algn="l"/>
              <a:endParaRPr lang="en-US" dirty="0"/>
            </a:p>
          </p:txBody>
        </p:sp>
        <p:sp>
          <p:nvSpPr>
            <p:cNvPr id="98" name="Star: 5 Points 97">
              <a:extLst>
                <a:ext uri="{FF2B5EF4-FFF2-40B4-BE49-F238E27FC236}">
                  <a16:creationId xmlns:a16="http://schemas.microsoft.com/office/drawing/2014/main" id="{E21F12C0-952A-EFD1-D6C1-E3A5B17F81CD}"/>
                </a:ext>
              </a:extLst>
            </p:cNvPr>
            <p:cNvSpPr/>
            <p:nvPr/>
          </p:nvSpPr>
          <p:spPr>
            <a:xfrm>
              <a:off x="4264867" y="4338334"/>
              <a:ext cx="509531" cy="422552"/>
            </a:xfrm>
            <a:prstGeom prst="star5">
              <a:avLst/>
            </a:prstGeom>
            <a:solidFill>
              <a:schemeClr val="tx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365760" rtlCol="0" anchor="ctr"/>
            <a:lstStyle/>
            <a:p>
              <a:pPr algn="l"/>
              <a:endParaRPr lang="en-US" dirty="0"/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01762756-F2F0-3E10-E3C1-DC7A520EF213}"/>
              </a:ext>
            </a:extLst>
          </p:cNvPr>
          <p:cNvSpPr txBox="1">
            <a:spLocks/>
          </p:cNvSpPr>
          <p:nvPr/>
        </p:nvSpPr>
        <p:spPr>
          <a:xfrm>
            <a:off x="1127503" y="5403082"/>
            <a:ext cx="10910372" cy="400091"/>
          </a:xfrm>
          <a:prstGeom prst="rect">
            <a:avLst/>
          </a:prstGeom>
          <a:solidFill>
            <a:srgbClr val="0070C0"/>
          </a:solidFill>
        </p:spPr>
        <p:txBody>
          <a:bodyPr vert="horz" lIns="0" tIns="91440" rIns="0" bIns="0" rtlCol="0" anchor="t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solidFill>
                  <a:schemeClr val="bg1"/>
                </a:solidFill>
              </a:rPr>
              <a:t>NCAR</a:t>
            </a:r>
            <a:r>
              <a:rPr lang="en-US" sz="2300" dirty="0">
                <a:solidFill>
                  <a:schemeClr val="bg1"/>
                </a:solidFill>
              </a:rPr>
              <a:t>/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altLang="en-US" sz="3000" b="0" dirty="0" err="1">
                <a:solidFill>
                  <a:schemeClr val="bg1"/>
                </a:solidFill>
                <a:latin typeface="Arial" panose="020B0604020202020204" pitchFamily="34" charset="0"/>
              </a:rPr>
              <a:t>rda</a:t>
            </a:r>
            <a:r>
              <a:rPr lang="en-US" altLang="en-US" sz="3000" b="0" dirty="0">
                <a:solidFill>
                  <a:schemeClr val="bg1"/>
                </a:solidFill>
                <a:latin typeface="Arial" panose="020B0604020202020204" pitchFamily="34" charset="0"/>
              </a:rPr>
              <a:t>/</a:t>
            </a:r>
            <a:r>
              <a:rPr lang="en-US" altLang="en-US" sz="3000" b="0" dirty="0" err="1">
                <a:solidFill>
                  <a:schemeClr val="bg1"/>
                </a:solidFill>
                <a:latin typeface="Arial" panose="020B0604020202020204" pitchFamily="34" charset="0"/>
              </a:rPr>
              <a:t>harshah</a:t>
            </a:r>
            <a:r>
              <a:rPr lang="en-US" altLang="en-US" sz="3000" b="0" dirty="0">
                <a:solidFill>
                  <a:schemeClr val="bg1"/>
                </a:solidFill>
                <a:latin typeface="Arial" panose="020B0604020202020204" pitchFamily="34" charset="0"/>
              </a:rPr>
              <a:t>/</a:t>
            </a:r>
            <a:r>
              <a:rPr lang="en-US" altLang="en-US" sz="3000" b="0" dirty="0" err="1">
                <a:solidFill>
                  <a:schemeClr val="bg1"/>
                </a:solidFill>
                <a:latin typeface="Arial" panose="020B0604020202020204" pitchFamily="34" charset="0"/>
              </a:rPr>
              <a:t>osdf_data</a:t>
            </a:r>
            <a:r>
              <a:rPr lang="en-US" altLang="en-US" sz="3000" b="0" dirty="0">
                <a:solidFill>
                  <a:schemeClr val="bg1"/>
                </a:solidFill>
                <a:latin typeface="Arial" panose="020B0604020202020204" pitchFamily="34" charset="0"/>
              </a:rPr>
              <a:t>/HadCRUT.5.0.2.0.analysis.summary_series.global.monthly.zarr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677D458-F672-C82D-87B3-6CD69336C080}"/>
              </a:ext>
            </a:extLst>
          </p:cNvPr>
          <p:cNvSpPr txBox="1">
            <a:spLocks/>
          </p:cNvSpPr>
          <p:nvPr/>
        </p:nvSpPr>
        <p:spPr>
          <a:xfrm>
            <a:off x="410081" y="5766842"/>
            <a:ext cx="11627793" cy="268127"/>
          </a:xfrm>
          <a:prstGeom prst="rect">
            <a:avLst/>
          </a:prstGeom>
          <a:solidFill>
            <a:srgbClr val="0070C0"/>
          </a:solidFill>
        </p:spPr>
        <p:txBody>
          <a:bodyPr vert="horz" lIns="0" tIns="91440" rIns="0" bIns="0" rtlCol="0" anchor="t"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 </a:t>
            </a:r>
            <a:r>
              <a:rPr lang="en-US" sz="2700" dirty="0">
                <a:solidFill>
                  <a:schemeClr val="bg1"/>
                </a:solidFill>
              </a:rPr>
              <a:t>AWS-</a:t>
            </a:r>
            <a:r>
              <a:rPr lang="en-US" sz="2700" dirty="0" err="1">
                <a:solidFill>
                  <a:schemeClr val="bg1"/>
                </a:solidFill>
              </a:rPr>
              <a:t>OpenData</a:t>
            </a:r>
            <a:r>
              <a:rPr lang="en-US" sz="2700" dirty="0">
                <a:solidFill>
                  <a:schemeClr val="bg1"/>
                </a:solidFill>
              </a:rPr>
              <a:t>/US-West-2</a:t>
            </a:r>
            <a:r>
              <a:rPr lang="en-US" sz="1800" dirty="0">
                <a:solidFill>
                  <a:schemeClr val="bg1"/>
                </a:solidFill>
              </a:rPr>
              <a:t>/</a:t>
            </a:r>
            <a:r>
              <a:rPr lang="en-US" altLang="en-US" sz="3000" b="0" dirty="0">
                <a:solidFill>
                  <a:schemeClr val="bg1"/>
                </a:solidFill>
                <a:latin typeface="Arial" panose="020B0604020202020204" pitchFamily="34" charset="0"/>
              </a:rPr>
              <a:t>cmip6-pds/CMIP6/CFMIP/NCAR/CESM2/aqua-4xCO2/r1i1p1f1/Amon/co2mass/</a:t>
            </a:r>
            <a:r>
              <a:rPr lang="en-US" altLang="en-US" sz="3000" b="0" dirty="0" err="1">
                <a:solidFill>
                  <a:schemeClr val="bg1"/>
                </a:solidFill>
                <a:latin typeface="Arial" panose="020B0604020202020204" pitchFamily="34" charset="0"/>
              </a:rPr>
              <a:t>gn</a:t>
            </a:r>
            <a:r>
              <a:rPr lang="en-US" altLang="en-US" sz="3000" b="0" dirty="0">
                <a:solidFill>
                  <a:schemeClr val="bg1"/>
                </a:solidFill>
                <a:latin typeface="Arial" panose="020B0604020202020204" pitchFamily="34" charset="0"/>
              </a:rPr>
              <a:t>/v20190816</a:t>
            </a:r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E747C4A-BB01-B574-8412-12DB1900A236}"/>
              </a:ext>
            </a:extLst>
          </p:cNvPr>
          <p:cNvGrpSpPr/>
          <p:nvPr/>
        </p:nvGrpSpPr>
        <p:grpSpPr>
          <a:xfrm>
            <a:off x="4996055" y="3014737"/>
            <a:ext cx="896677" cy="1752320"/>
            <a:chOff x="5892837" y="3008199"/>
            <a:chExt cx="896677" cy="1752320"/>
          </a:xfrm>
        </p:grpSpPr>
        <p:sp>
          <p:nvSpPr>
            <p:cNvPr id="9" name="Star: 5 Points 8">
              <a:extLst>
                <a:ext uri="{FF2B5EF4-FFF2-40B4-BE49-F238E27FC236}">
                  <a16:creationId xmlns:a16="http://schemas.microsoft.com/office/drawing/2014/main" id="{F6760E40-1530-4D46-948E-81D9F19815A4}"/>
                </a:ext>
              </a:extLst>
            </p:cNvPr>
            <p:cNvSpPr/>
            <p:nvPr/>
          </p:nvSpPr>
          <p:spPr>
            <a:xfrm>
              <a:off x="6336659" y="3008199"/>
              <a:ext cx="452855" cy="413302"/>
            </a:xfrm>
            <a:prstGeom prst="star5">
              <a:avLst/>
            </a:prstGeom>
            <a:solidFill>
              <a:srgbClr val="C00000">
                <a:alpha val="78000"/>
              </a:srgbClr>
            </a:solidFill>
            <a:ln w="317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365760" rtlCol="0" anchor="ctr"/>
            <a:lstStyle/>
            <a:p>
              <a:pPr algn="l"/>
              <a:endParaRPr lang="en-US"/>
            </a:p>
          </p:txBody>
        </p:sp>
        <p:sp>
          <p:nvSpPr>
            <p:cNvPr id="14" name="Star: 5 Points 13">
              <a:extLst>
                <a:ext uri="{FF2B5EF4-FFF2-40B4-BE49-F238E27FC236}">
                  <a16:creationId xmlns:a16="http://schemas.microsoft.com/office/drawing/2014/main" id="{D95F7157-9D6D-D7F6-F44D-53038C61A2D4}"/>
                </a:ext>
              </a:extLst>
            </p:cNvPr>
            <p:cNvSpPr/>
            <p:nvPr/>
          </p:nvSpPr>
          <p:spPr>
            <a:xfrm>
              <a:off x="5892837" y="4347217"/>
              <a:ext cx="452855" cy="413302"/>
            </a:xfrm>
            <a:prstGeom prst="star5">
              <a:avLst/>
            </a:prstGeom>
            <a:solidFill>
              <a:srgbClr val="C00000">
                <a:alpha val="78000"/>
              </a:srgbClr>
            </a:solidFill>
            <a:ln w="317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365760" rtlCol="0" anchor="ctr"/>
            <a:lstStyle/>
            <a:p>
              <a:pPr algn="l"/>
              <a:endParaRPr lang="en-US" dirty="0"/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FBE4EC-45F3-D538-2D7D-C007E4E05AF7}"/>
              </a:ext>
            </a:extLst>
          </p:cNvPr>
          <p:cNvCxnSpPr>
            <a:cxnSpLocks/>
          </p:cNvCxnSpPr>
          <p:nvPr/>
        </p:nvCxnSpPr>
        <p:spPr>
          <a:xfrm>
            <a:off x="7308700" y="1978618"/>
            <a:ext cx="42643" cy="2038480"/>
          </a:xfrm>
          <a:prstGeom prst="line">
            <a:avLst/>
          </a:prstGeom>
          <a:ln w="76200">
            <a:solidFill>
              <a:schemeClr val="accent6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7E2D10B-FAC2-4A5B-160E-27E6392F759A}"/>
              </a:ext>
            </a:extLst>
          </p:cNvPr>
          <p:cNvCxnSpPr>
            <a:cxnSpLocks/>
          </p:cNvCxnSpPr>
          <p:nvPr/>
        </p:nvCxnSpPr>
        <p:spPr>
          <a:xfrm>
            <a:off x="4645069" y="1978618"/>
            <a:ext cx="0" cy="979550"/>
          </a:xfrm>
          <a:prstGeom prst="line">
            <a:avLst/>
          </a:prstGeom>
          <a:ln w="76200">
            <a:solidFill>
              <a:schemeClr val="accent6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C6580D59-0EB2-EA14-0B8C-30CF5988ADB2}"/>
              </a:ext>
            </a:extLst>
          </p:cNvPr>
          <p:cNvCxnSpPr>
            <a:cxnSpLocks/>
          </p:cNvCxnSpPr>
          <p:nvPr/>
        </p:nvCxnSpPr>
        <p:spPr>
          <a:xfrm rot="16200000" flipH="1">
            <a:off x="3421478" y="2205075"/>
            <a:ext cx="1114002" cy="784370"/>
          </a:xfrm>
          <a:prstGeom prst="bentConnector3">
            <a:avLst>
              <a:gd name="adj1" fmla="val 97819"/>
            </a:avLst>
          </a:prstGeom>
          <a:ln w="76200">
            <a:solidFill>
              <a:schemeClr val="accent6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455A597B-D09E-69D1-3E2B-1D1B5CE1A189}"/>
              </a:ext>
            </a:extLst>
          </p:cNvPr>
          <p:cNvCxnSpPr>
            <a:cxnSpLocks/>
          </p:cNvCxnSpPr>
          <p:nvPr/>
        </p:nvCxnSpPr>
        <p:spPr>
          <a:xfrm rot="16200000" flipH="1">
            <a:off x="1119599" y="938300"/>
            <a:ext cx="3407940" cy="3392128"/>
          </a:xfrm>
          <a:prstGeom prst="bentConnector3">
            <a:avLst>
              <a:gd name="adj1" fmla="val 58854"/>
            </a:avLst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7A8A762-3142-2805-B24E-FD102CF65921}"/>
              </a:ext>
            </a:extLst>
          </p:cNvPr>
          <p:cNvCxnSpPr>
            <a:cxnSpLocks/>
          </p:cNvCxnSpPr>
          <p:nvPr/>
        </p:nvCxnSpPr>
        <p:spPr>
          <a:xfrm>
            <a:off x="6691244" y="3123531"/>
            <a:ext cx="29841" cy="1006336"/>
          </a:xfrm>
          <a:prstGeom prst="line">
            <a:avLst/>
          </a:prstGeom>
          <a:ln w="76200">
            <a:solidFill>
              <a:schemeClr val="accent6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4805DFC-21D2-85CC-FB5F-7005A8376A81}"/>
              </a:ext>
            </a:extLst>
          </p:cNvPr>
          <p:cNvCxnSpPr>
            <a:cxnSpLocks/>
          </p:cNvCxnSpPr>
          <p:nvPr/>
        </p:nvCxnSpPr>
        <p:spPr>
          <a:xfrm>
            <a:off x="2031765" y="1321266"/>
            <a:ext cx="0" cy="464542"/>
          </a:xfrm>
          <a:prstGeom prst="line">
            <a:avLst/>
          </a:prstGeom>
          <a:ln w="76200">
            <a:solidFill>
              <a:schemeClr val="accent6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BAFF29C-7A99-0D3B-060C-F954D7AEAF61}"/>
              </a:ext>
            </a:extLst>
          </p:cNvPr>
          <p:cNvCxnSpPr>
            <a:cxnSpLocks/>
          </p:cNvCxnSpPr>
          <p:nvPr/>
        </p:nvCxnSpPr>
        <p:spPr>
          <a:xfrm>
            <a:off x="7149916" y="2104291"/>
            <a:ext cx="42643" cy="2038480"/>
          </a:xfrm>
          <a:prstGeom prst="line">
            <a:avLst/>
          </a:prstGeom>
          <a:ln w="76200">
            <a:solidFill>
              <a:schemeClr val="accent6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3A6F2EA-55D9-3440-B1CD-C307F5391982}"/>
              </a:ext>
            </a:extLst>
          </p:cNvPr>
          <p:cNvCxnSpPr>
            <a:cxnSpLocks/>
          </p:cNvCxnSpPr>
          <p:nvPr/>
        </p:nvCxnSpPr>
        <p:spPr>
          <a:xfrm>
            <a:off x="4814801" y="2079410"/>
            <a:ext cx="0" cy="979550"/>
          </a:xfrm>
          <a:prstGeom prst="line">
            <a:avLst/>
          </a:prstGeom>
          <a:ln w="76200">
            <a:solidFill>
              <a:schemeClr val="accent6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0FF74C8B-81B1-A917-0C6E-84FC3CF9B454}"/>
              </a:ext>
            </a:extLst>
          </p:cNvPr>
          <p:cNvSpPr/>
          <p:nvPr/>
        </p:nvSpPr>
        <p:spPr>
          <a:xfrm>
            <a:off x="1064347" y="659498"/>
            <a:ext cx="127321" cy="148994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l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EF904C3-49B9-1649-6BCF-C8B55679ED2F}"/>
              </a:ext>
            </a:extLst>
          </p:cNvPr>
          <p:cNvSpPr/>
          <p:nvPr/>
        </p:nvSpPr>
        <p:spPr>
          <a:xfrm>
            <a:off x="1071846" y="676890"/>
            <a:ext cx="127321" cy="148994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l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0FCA8373-160F-13A9-E0B0-3BB45FA320BF}"/>
              </a:ext>
            </a:extLst>
          </p:cNvPr>
          <p:cNvSpPr/>
          <p:nvPr/>
        </p:nvSpPr>
        <p:spPr>
          <a:xfrm>
            <a:off x="1070137" y="655615"/>
            <a:ext cx="127321" cy="148994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l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A191E5-6FB7-3E4D-4E1C-D88123047BDD}"/>
              </a:ext>
            </a:extLst>
          </p:cNvPr>
          <p:cNvSpPr txBox="1"/>
          <p:nvPr/>
        </p:nvSpPr>
        <p:spPr>
          <a:xfrm>
            <a:off x="321241" y="3843368"/>
            <a:ext cx="3118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[1] Pelican Get (OSDF, NCAR/…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3D5DCA-90B3-83D7-F495-1821BD44962C}"/>
              </a:ext>
            </a:extLst>
          </p:cNvPr>
          <p:cNvSpPr txBox="1"/>
          <p:nvPr/>
        </p:nvSpPr>
        <p:spPr>
          <a:xfrm>
            <a:off x="325857" y="4198658"/>
            <a:ext cx="3454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[2] Pelican Get (OSDF, AWS-…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743962-6039-A50E-F4B5-4529E28DA830}"/>
              </a:ext>
            </a:extLst>
          </p:cNvPr>
          <p:cNvSpPr txBox="1"/>
          <p:nvPr/>
        </p:nvSpPr>
        <p:spPr>
          <a:xfrm>
            <a:off x="332742" y="4526230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[3] Visualize (…</a:t>
            </a:r>
          </a:p>
        </p:txBody>
      </p:sp>
    </p:spTree>
    <p:extLst>
      <p:ext uri="{BB962C8B-B14F-4D97-AF65-F5344CB8AC3E}">
        <p14:creationId xmlns:p14="http://schemas.microsoft.com/office/powerpoint/2010/main" val="414737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3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0" presetClass="path" presetSubtype="0" accel="50000" decel="5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0.03542 L -0.00013 0.32153 L 0.27591 0.32246 L 0.27851 0.55672 L 0.27851 0.55695 L 0.27851 0.55579 " pathEditMode="relative" rAng="0" ptsTypes="AAAAAA">
                                      <p:cBhvr>
                                        <p:cTn id="72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2" y="2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500"/>
                            </p:stCondLst>
                            <p:childTnLst>
                              <p:par>
                                <p:cTn id="7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3542 L -0.00013 0.32153 L 0.27591 0.32245 L 0.27851 0.55671 L 0.27851 0.55695 L 0.27851 0.55579 " pathEditMode="relative" rAng="0" ptsTypes="AAAAAA">
                                      <p:cBhvr>
                                        <p:cTn id="75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2" y="26065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0.03542 L -0.00013 0.32153 L 0.27591 0.32246 L 0.27851 0.55671 L 0.27851 0.55695 L 0.27851 0.55579 " pathEditMode="relative" rAng="0" ptsTypes="AAAAAA">
                                      <p:cBhvr>
                                        <p:cTn id="80" dur="3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2" y="2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5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9" grpId="0"/>
      <p:bldP spid="100" grpId="0"/>
      <p:bldP spid="102" grpId="0" animBg="1"/>
      <p:bldP spid="103" grpId="0" animBg="1"/>
      <p:bldP spid="4" grpId="0" animBg="1"/>
      <p:bldP spid="8" grpId="0" animBg="1"/>
      <p:bldP spid="96" grpId="0" animBg="1"/>
      <p:bldP spid="97" grpId="0" animBg="1"/>
      <p:bldP spid="104" grpId="0" animBg="1"/>
      <p:bldP spid="24" grpId="0"/>
      <p:bldP spid="25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7EF2A-1568-D4D3-F58D-393A05027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leverage the OSDF?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9B0E41-31B9-3573-87D3-ECE11D7BA333}"/>
              </a:ext>
            </a:extLst>
          </p:cNvPr>
          <p:cNvGrpSpPr/>
          <p:nvPr/>
        </p:nvGrpSpPr>
        <p:grpSpPr>
          <a:xfrm>
            <a:off x="1555915" y="1690688"/>
            <a:ext cx="9080170" cy="3734752"/>
            <a:chOff x="1470990" y="1571783"/>
            <a:chExt cx="9080170" cy="373475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52C6A91-5DF0-8A21-2CEA-C8254933FA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0990" y="1894998"/>
              <a:ext cx="3068003" cy="3068003"/>
            </a:xfrm>
            <a:prstGeom prst="rect">
              <a:avLst/>
            </a:prstGeom>
            <a:solidFill>
              <a:srgbClr val="FFFFFF"/>
            </a:solidFill>
          </p:spPr>
        </p:pic>
        <p:sp>
          <p:nvSpPr>
            <p:cNvPr id="5" name="Not Equal 4">
              <a:extLst>
                <a:ext uri="{FF2B5EF4-FFF2-40B4-BE49-F238E27FC236}">
                  <a16:creationId xmlns:a16="http://schemas.microsoft.com/office/drawing/2014/main" id="{63D2A66F-C903-D611-E86A-4F795A111BDF}"/>
                </a:ext>
              </a:extLst>
            </p:cNvPr>
            <p:cNvSpPr/>
            <p:nvPr/>
          </p:nvSpPr>
          <p:spPr>
            <a:xfrm>
              <a:off x="4690116" y="2468879"/>
              <a:ext cx="3606800" cy="1920240"/>
            </a:xfrm>
            <a:prstGeom prst="mathNotEqual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Cloud 5">
              <a:extLst>
                <a:ext uri="{FF2B5EF4-FFF2-40B4-BE49-F238E27FC236}">
                  <a16:creationId xmlns:a16="http://schemas.microsoft.com/office/drawing/2014/main" id="{B47F99B3-8334-B678-ABCC-CE98F64F2BB2}"/>
                </a:ext>
              </a:extLst>
            </p:cNvPr>
            <p:cNvSpPr/>
            <p:nvPr/>
          </p:nvSpPr>
          <p:spPr>
            <a:xfrm>
              <a:off x="8448040" y="1571783"/>
              <a:ext cx="2103120" cy="1158240"/>
            </a:xfrm>
            <a:prstGeom prst="clou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Plus 6">
              <a:extLst>
                <a:ext uri="{FF2B5EF4-FFF2-40B4-BE49-F238E27FC236}">
                  <a16:creationId xmlns:a16="http://schemas.microsoft.com/office/drawing/2014/main" id="{F4D56B24-D15F-A81B-41C2-D775E53B0684}"/>
                </a:ext>
              </a:extLst>
            </p:cNvPr>
            <p:cNvSpPr/>
            <p:nvPr/>
          </p:nvSpPr>
          <p:spPr>
            <a:xfrm>
              <a:off x="8849360" y="2849879"/>
              <a:ext cx="1300480" cy="1158240"/>
            </a:xfrm>
            <a:prstGeom prst="mathPlus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an 7">
              <a:extLst>
                <a:ext uri="{FF2B5EF4-FFF2-40B4-BE49-F238E27FC236}">
                  <a16:creationId xmlns:a16="http://schemas.microsoft.com/office/drawing/2014/main" id="{22D282E7-88A8-2930-9A8F-6C2E86CD1037}"/>
                </a:ext>
              </a:extLst>
            </p:cNvPr>
            <p:cNvSpPr/>
            <p:nvPr/>
          </p:nvSpPr>
          <p:spPr>
            <a:xfrm>
              <a:off x="9032240" y="4127975"/>
              <a:ext cx="934720" cy="117856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93DD63D-C28A-CC13-C1A9-DEAA18C4E098}"/>
              </a:ext>
            </a:extLst>
          </p:cNvPr>
          <p:cNvSpPr txBox="1"/>
          <p:nvPr/>
        </p:nvSpPr>
        <p:spPr>
          <a:xfrm>
            <a:off x="1095140" y="5201762"/>
            <a:ext cx="80220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OSDF is not some dusty disk-based FTP server in the cloud!</a:t>
            </a:r>
          </a:p>
          <a:p>
            <a:r>
              <a:rPr lang="en-US" sz="2400" dirty="0"/>
              <a:t>The OSDF is not a “free S3”!</a:t>
            </a:r>
          </a:p>
          <a:p>
            <a:endParaRPr lang="en-US" dirty="0"/>
          </a:p>
          <a:p>
            <a:pPr algn="ctr"/>
            <a:r>
              <a:rPr lang="en-US" sz="2400" u="sng" dirty="0">
                <a:solidFill>
                  <a:srgbClr val="FF0000"/>
                </a:solidFill>
              </a:rPr>
              <a:t>How can your community use the service effectively?</a:t>
            </a:r>
          </a:p>
        </p:txBody>
      </p:sp>
    </p:spTree>
    <p:extLst>
      <p:ext uri="{BB962C8B-B14F-4D97-AF65-F5344CB8AC3E}">
        <p14:creationId xmlns:p14="http://schemas.microsoft.com/office/powerpoint/2010/main" val="1094139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83093-7CC5-C14E-29F9-90E1FC9B7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OSDF’s value for a CICI PI: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62C3FC-7DB6-12F7-BB32-DEDEB8A0DF4F}"/>
              </a:ext>
            </a:extLst>
          </p:cNvPr>
          <p:cNvSpPr txBox="1"/>
          <p:nvPr/>
        </p:nvSpPr>
        <p:spPr>
          <a:xfrm>
            <a:off x="942340" y="2305615"/>
            <a:ext cx="1030731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Stream your data to your user community =&gt; Saves your project $$$</a:t>
            </a:r>
            <a:br>
              <a:rPr lang="en-US" sz="2800" dirty="0"/>
            </a:br>
            <a:endParaRPr lang="en-US" sz="2800" dirty="0"/>
          </a:p>
          <a:p>
            <a:pPr algn="ctr"/>
            <a:r>
              <a:rPr lang="en-US" sz="2800" dirty="0"/>
              <a:t>Implement your authorization policy =&gt; Saves your project time</a:t>
            </a:r>
            <a:br>
              <a:rPr lang="en-US" sz="2800" dirty="0"/>
            </a:br>
            <a:endParaRPr lang="en-US" sz="2800" dirty="0"/>
          </a:p>
          <a:p>
            <a:pPr algn="ctr"/>
            <a:r>
              <a:rPr lang="en-US" sz="2800" dirty="0"/>
              <a:t>Tracks usage data =&gt; Saves you PI time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Allow users to use NSF compute to scale =&gt; Grows your community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6953C5-0216-0AE3-B949-75D0CA31B183}"/>
              </a:ext>
            </a:extLst>
          </p:cNvPr>
          <p:cNvSpPr txBox="1"/>
          <p:nvPr/>
        </p:nvSpPr>
        <p:spPr>
          <a:xfrm>
            <a:off x="2707639" y="5569545"/>
            <a:ext cx="677672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Important note</a:t>
            </a:r>
            <a:r>
              <a:rPr lang="en-US" dirty="0"/>
              <a:t>: If you do not have a location to store a disk </a:t>
            </a:r>
            <a:r>
              <a:rPr lang="en-US" b="1" u="sng" dirty="0"/>
              <a:t>copy</a:t>
            </a:r>
            <a:r>
              <a:rPr lang="en-US" dirty="0"/>
              <a:t> of the dataset, PATh can also host a time-limited copy via the sister </a:t>
            </a:r>
            <a:r>
              <a:rPr lang="en-US" dirty="0" err="1"/>
              <a:t>OSStore</a:t>
            </a:r>
            <a:r>
              <a:rPr lang="en-US" dirty="0"/>
              <a:t> service.</a:t>
            </a:r>
          </a:p>
        </p:txBody>
      </p:sp>
    </p:spTree>
    <p:extLst>
      <p:ext uri="{BB962C8B-B14F-4D97-AF65-F5344CB8AC3E}">
        <p14:creationId xmlns:p14="http://schemas.microsoft.com/office/powerpoint/2010/main" val="2960719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7F67-2733-FD23-FA04-42461B9BC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Integrating Datasets with the OSDF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1FD890-1B06-95A5-3378-442D8EB54D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31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61DBFDF-CA55-BBDE-0420-54E5D854A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#1: NCAR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35168F-C755-EE6C-12C6-2E1A61E35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Scenario</a:t>
            </a:r>
            <a:r>
              <a:rPr lang="en-US" dirty="0"/>
              <a:t>: NCAR has a big S3 instance with petabytes of </a:t>
            </a:r>
            <a:r>
              <a:rPr lang="en-US" u="sng" dirty="0"/>
              <a:t>public</a:t>
            </a:r>
            <a:r>
              <a:rPr lang="en-US" dirty="0"/>
              <a:t> datasets it wants to effectively distribute to large community.</a:t>
            </a:r>
          </a:p>
          <a:p>
            <a:pPr lvl="1"/>
            <a:r>
              <a:rPr lang="en-US" dirty="0"/>
              <a:t>Transition community from “download then compute” to “</a:t>
            </a:r>
            <a:r>
              <a:rPr lang="en-US" u="sng" dirty="0"/>
              <a:t>stream to compute</a:t>
            </a:r>
            <a:r>
              <a:rPr lang="en-US" dirty="0"/>
              <a:t>”.</a:t>
            </a:r>
          </a:p>
          <a:p>
            <a:r>
              <a:rPr lang="en-US" b="1" dirty="0"/>
              <a:t>Solution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PATh deployed an </a:t>
            </a:r>
            <a:r>
              <a:rPr lang="en-US" b="1" dirty="0"/>
              <a:t>origin service</a:t>
            </a:r>
            <a:r>
              <a:rPr lang="en-US" dirty="0"/>
              <a:t>, pointing at NCAR’s on-prem S3 instance.</a:t>
            </a:r>
          </a:p>
          <a:p>
            <a:pPr lvl="1"/>
            <a:r>
              <a:rPr lang="en-US" dirty="0"/>
              <a:t>All data (objects) in the bucket are exported to OSDF via the origin.</a:t>
            </a:r>
          </a:p>
          <a:p>
            <a:pPr lvl="1"/>
            <a:r>
              <a:rPr lang="en-US" dirty="0"/>
              <a:t>NCAR updated their online portal to provide HTTP download links to OSDF.</a:t>
            </a:r>
          </a:p>
          <a:p>
            <a:pPr lvl="1"/>
            <a:r>
              <a:rPr lang="en-US" dirty="0"/>
              <a:t>NCAR updated sample Jupyter notebooks to use Pelican Python client instead of assuming locally-downloaded data.</a:t>
            </a:r>
          </a:p>
          <a:p>
            <a:r>
              <a:rPr lang="en-US" dirty="0"/>
              <a:t>Example: Collaborators in Korea now leverage local cache instead of streaming from across the planet.</a:t>
            </a:r>
          </a:p>
        </p:txBody>
      </p:sp>
    </p:spTree>
    <p:extLst>
      <p:ext uri="{BB962C8B-B14F-4D97-AF65-F5344CB8AC3E}">
        <p14:creationId xmlns:p14="http://schemas.microsoft.com/office/powerpoint/2010/main" val="1601880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0C476-1BBE-394A-04B1-A5C742ADE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NCAR Setup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A27A84-CF33-0C0F-3721-D6902F69F87E}"/>
              </a:ext>
            </a:extLst>
          </p:cNvPr>
          <p:cNvSpPr/>
          <p:nvPr/>
        </p:nvSpPr>
        <p:spPr>
          <a:xfrm>
            <a:off x="6451600" y="1838960"/>
            <a:ext cx="4978400" cy="38608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NCAR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10CC3C64-132D-242D-9A78-1B261D052BFF}"/>
              </a:ext>
            </a:extLst>
          </p:cNvPr>
          <p:cNvSpPr/>
          <p:nvPr/>
        </p:nvSpPr>
        <p:spPr>
          <a:xfrm>
            <a:off x="9250680" y="3149600"/>
            <a:ext cx="1005840" cy="1239520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S3 instance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D77060-B424-1FE1-F321-C7E169460F13}"/>
              </a:ext>
            </a:extLst>
          </p:cNvPr>
          <p:cNvSpPr/>
          <p:nvPr/>
        </p:nvSpPr>
        <p:spPr>
          <a:xfrm>
            <a:off x="6451600" y="3037840"/>
            <a:ext cx="1625600" cy="146304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Science DMZ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5D091FA-0B8F-833B-E676-DE8CA79BBB7F}"/>
              </a:ext>
            </a:extLst>
          </p:cNvPr>
          <p:cNvSpPr/>
          <p:nvPr/>
        </p:nvSpPr>
        <p:spPr>
          <a:xfrm>
            <a:off x="6644640" y="3474720"/>
            <a:ext cx="1127760" cy="5892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Origin Service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7571A7B-8BE7-CF47-C40F-14A77507E7D6}"/>
              </a:ext>
            </a:extLst>
          </p:cNvPr>
          <p:cNvCxnSpPr>
            <a:stCxn id="8" idx="3"/>
            <a:endCxn id="6" idx="2"/>
          </p:cNvCxnSpPr>
          <p:nvPr/>
        </p:nvCxnSpPr>
        <p:spPr>
          <a:xfrm>
            <a:off x="7772400" y="3769360"/>
            <a:ext cx="147828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loud 10">
            <a:extLst>
              <a:ext uri="{FF2B5EF4-FFF2-40B4-BE49-F238E27FC236}">
                <a16:creationId xmlns:a16="http://schemas.microsoft.com/office/drawing/2014/main" id="{27ACB637-1C2D-4D80-1E64-8BDF4B9033B8}"/>
              </a:ext>
            </a:extLst>
          </p:cNvPr>
          <p:cNvSpPr/>
          <p:nvPr/>
        </p:nvSpPr>
        <p:spPr>
          <a:xfrm>
            <a:off x="669124" y="2560636"/>
            <a:ext cx="4014636" cy="2346643"/>
          </a:xfrm>
          <a:prstGeom prst="cloud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OSDF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7153A50-F152-4A9A-2C20-1CD57D43EFC7}"/>
              </a:ext>
            </a:extLst>
          </p:cNvPr>
          <p:cNvSpPr/>
          <p:nvPr/>
        </p:nvSpPr>
        <p:spPr>
          <a:xfrm>
            <a:off x="2245360" y="3586480"/>
            <a:ext cx="1127760" cy="5892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Cache Service</a:t>
            </a:r>
          </a:p>
        </p:txBody>
      </p:sp>
      <p:sp>
        <p:nvSpPr>
          <p:cNvPr id="13" name="Can 12">
            <a:extLst>
              <a:ext uri="{FF2B5EF4-FFF2-40B4-BE49-F238E27FC236}">
                <a16:creationId xmlns:a16="http://schemas.microsoft.com/office/drawing/2014/main" id="{BD05C785-84B4-6F57-120E-4EA266376877}"/>
              </a:ext>
            </a:extLst>
          </p:cNvPr>
          <p:cNvSpPr/>
          <p:nvPr/>
        </p:nvSpPr>
        <p:spPr>
          <a:xfrm>
            <a:off x="2070100" y="3556000"/>
            <a:ext cx="350520" cy="508000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171CFB0-3880-C530-4C65-A8E4F8591E4A}"/>
              </a:ext>
            </a:extLst>
          </p:cNvPr>
          <p:cNvCxnSpPr>
            <a:stCxn id="12" idx="3"/>
            <a:endCxn id="8" idx="1"/>
          </p:cNvCxnSpPr>
          <p:nvPr/>
        </p:nvCxnSpPr>
        <p:spPr>
          <a:xfrm flipV="1">
            <a:off x="3373120" y="3769360"/>
            <a:ext cx="3271520" cy="1117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24241AF-1F73-CB6A-BD76-7A8E8A1FDF05}"/>
              </a:ext>
            </a:extLst>
          </p:cNvPr>
          <p:cNvSpPr txBox="1"/>
          <p:nvPr/>
        </p:nvSpPr>
        <p:spPr>
          <a:xfrm>
            <a:off x="4826000" y="3427214"/>
            <a:ext cx="181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 GET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E67582-AB28-BDE0-C955-42C9D98ED95A}"/>
              </a:ext>
            </a:extLst>
          </p:cNvPr>
          <p:cNvSpPr txBox="1"/>
          <p:nvPr/>
        </p:nvSpPr>
        <p:spPr>
          <a:xfrm>
            <a:off x="8128000" y="3401814"/>
            <a:ext cx="181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 GET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857D7FD-A04B-3306-DCC3-D5628B2F842F}"/>
              </a:ext>
            </a:extLst>
          </p:cNvPr>
          <p:cNvSpPr/>
          <p:nvPr/>
        </p:nvSpPr>
        <p:spPr>
          <a:xfrm>
            <a:off x="907110" y="5455920"/>
            <a:ext cx="1127760" cy="5892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Client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8AE26A4-D61C-9B10-5BBE-819583521478}"/>
              </a:ext>
            </a:extLst>
          </p:cNvPr>
          <p:cNvCxnSpPr>
            <a:cxnSpLocks/>
            <a:endCxn id="12" idx="2"/>
          </p:cNvCxnSpPr>
          <p:nvPr/>
        </p:nvCxnSpPr>
        <p:spPr>
          <a:xfrm flipV="1">
            <a:off x="1470990" y="4175760"/>
            <a:ext cx="1338250" cy="12801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ADB7816-BCCE-518F-FB19-E94984E37588}"/>
              </a:ext>
            </a:extLst>
          </p:cNvPr>
          <p:cNvSpPr txBox="1"/>
          <p:nvPr/>
        </p:nvSpPr>
        <p:spPr>
          <a:xfrm>
            <a:off x="1792466" y="4976614"/>
            <a:ext cx="181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 GET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8162C5-E343-AC9A-990C-33B587791A3E}"/>
              </a:ext>
            </a:extLst>
          </p:cNvPr>
          <p:cNvSpPr txBox="1"/>
          <p:nvPr/>
        </p:nvSpPr>
        <p:spPr>
          <a:xfrm>
            <a:off x="4826000" y="5986194"/>
            <a:ext cx="53086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Important note</a:t>
            </a:r>
            <a:r>
              <a:rPr lang="en-US" dirty="0"/>
              <a:t>: the origin service can also be hosted externally in Internet2; need not be on campus.</a:t>
            </a:r>
          </a:p>
        </p:txBody>
      </p:sp>
    </p:spTree>
    <p:extLst>
      <p:ext uri="{BB962C8B-B14F-4D97-AF65-F5344CB8AC3E}">
        <p14:creationId xmlns:p14="http://schemas.microsoft.com/office/powerpoint/2010/main" val="1117537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97C84-3EDA-A6F6-05D2-04FAD6854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Feature #1:</a:t>
            </a:r>
            <a:br>
              <a:rPr lang="en-US" dirty="0"/>
            </a:br>
            <a:r>
              <a:rPr lang="en-US" dirty="0"/>
              <a:t>AWS Caching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BE9D-6850-8B51-136E-7590A4875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if NCAR’s data lived in AWS S3, not on-prem?</a:t>
            </a:r>
          </a:p>
          <a:p>
            <a:r>
              <a:rPr lang="en-US" dirty="0"/>
              <a:t>In that case, streaming publicly can be </a:t>
            </a:r>
            <a:r>
              <a:rPr lang="en-US" b="1" u="sng" dirty="0"/>
              <a:t>very expensive</a:t>
            </a:r>
            <a:r>
              <a:rPr lang="en-US" dirty="0"/>
              <a:t>.</a:t>
            </a:r>
          </a:p>
          <a:p>
            <a:r>
              <a:rPr lang="en-US" dirty="0"/>
              <a:t>But NSF funds significant compute outside AWS!  How to manage </a:t>
            </a:r>
            <a:r>
              <a:rPr lang="en-US" b="1" dirty="0"/>
              <a:t>egress costs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dirty="0"/>
              <a:t>OSDF can operate the origin in the NRP and attach large (slow) storage</a:t>
            </a:r>
          </a:p>
          <a:p>
            <a:r>
              <a:rPr lang="en-US" dirty="0"/>
              <a:t>Data egresses once!</a:t>
            </a:r>
          </a:p>
        </p:txBody>
      </p:sp>
      <p:sp>
        <p:nvSpPr>
          <p:cNvPr id="4" name="Explosion 1 3">
            <a:extLst>
              <a:ext uri="{FF2B5EF4-FFF2-40B4-BE49-F238E27FC236}">
                <a16:creationId xmlns:a16="http://schemas.microsoft.com/office/drawing/2014/main" id="{3F86E016-97C8-EA4C-031F-39000C89B819}"/>
              </a:ext>
            </a:extLst>
          </p:cNvPr>
          <p:cNvSpPr/>
          <p:nvPr/>
        </p:nvSpPr>
        <p:spPr>
          <a:xfrm>
            <a:off x="8615680" y="121920"/>
            <a:ext cx="2936240" cy="1703705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Coming October 2025</a:t>
            </a:r>
          </a:p>
        </p:txBody>
      </p:sp>
    </p:spTree>
    <p:extLst>
      <p:ext uri="{BB962C8B-B14F-4D97-AF65-F5344CB8AC3E}">
        <p14:creationId xmlns:p14="http://schemas.microsoft.com/office/powerpoint/2010/main" val="3893247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CED0D-7A2B-35C0-002C-5CCF6351F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C73DD-DA35-38D7-2C11-673044FF6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Alternate Setup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571876-1016-C36B-7BDA-FCB60AA8CC29}"/>
              </a:ext>
            </a:extLst>
          </p:cNvPr>
          <p:cNvSpPr/>
          <p:nvPr/>
        </p:nvSpPr>
        <p:spPr>
          <a:xfrm>
            <a:off x="9204960" y="2560636"/>
            <a:ext cx="1818640" cy="2415978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AWS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C9103DE6-342C-39E3-90E7-B54B7A6B9ECB}"/>
              </a:ext>
            </a:extLst>
          </p:cNvPr>
          <p:cNvSpPr/>
          <p:nvPr/>
        </p:nvSpPr>
        <p:spPr>
          <a:xfrm>
            <a:off x="9697720" y="3149600"/>
            <a:ext cx="1005840" cy="1239520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S3 instance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4FBCB6-9E9F-53A3-D317-3083C3FDA98F}"/>
              </a:ext>
            </a:extLst>
          </p:cNvPr>
          <p:cNvSpPr/>
          <p:nvPr/>
        </p:nvSpPr>
        <p:spPr>
          <a:xfrm>
            <a:off x="6451600" y="3037840"/>
            <a:ext cx="1625600" cy="1938774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Internet2 POP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40C1A68-E603-5919-8B26-CE9DC45E810D}"/>
              </a:ext>
            </a:extLst>
          </p:cNvPr>
          <p:cNvSpPr/>
          <p:nvPr/>
        </p:nvSpPr>
        <p:spPr>
          <a:xfrm>
            <a:off x="6644640" y="3474720"/>
            <a:ext cx="1127760" cy="5892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Origin Service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A6DD0F6-A285-4A87-8511-5C9DE703DD69}"/>
              </a:ext>
            </a:extLst>
          </p:cNvPr>
          <p:cNvCxnSpPr>
            <a:stCxn id="8" idx="3"/>
            <a:endCxn id="6" idx="2"/>
          </p:cNvCxnSpPr>
          <p:nvPr/>
        </p:nvCxnSpPr>
        <p:spPr>
          <a:xfrm>
            <a:off x="7772400" y="3769360"/>
            <a:ext cx="19253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loud 10">
            <a:extLst>
              <a:ext uri="{FF2B5EF4-FFF2-40B4-BE49-F238E27FC236}">
                <a16:creationId xmlns:a16="http://schemas.microsoft.com/office/drawing/2014/main" id="{EA20B524-06F8-1458-17DD-AC7681AE4288}"/>
              </a:ext>
            </a:extLst>
          </p:cNvPr>
          <p:cNvSpPr/>
          <p:nvPr/>
        </p:nvSpPr>
        <p:spPr>
          <a:xfrm>
            <a:off x="669124" y="2560636"/>
            <a:ext cx="4014636" cy="2346643"/>
          </a:xfrm>
          <a:prstGeom prst="cloud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OSDF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ADDB69B-25CA-9A3F-8FC8-4DE850C4E00D}"/>
              </a:ext>
            </a:extLst>
          </p:cNvPr>
          <p:cNvSpPr/>
          <p:nvPr/>
        </p:nvSpPr>
        <p:spPr>
          <a:xfrm>
            <a:off x="2245360" y="3586480"/>
            <a:ext cx="1127760" cy="5892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Cache Service</a:t>
            </a:r>
          </a:p>
        </p:txBody>
      </p:sp>
      <p:sp>
        <p:nvSpPr>
          <p:cNvPr id="13" name="Can 12">
            <a:extLst>
              <a:ext uri="{FF2B5EF4-FFF2-40B4-BE49-F238E27FC236}">
                <a16:creationId xmlns:a16="http://schemas.microsoft.com/office/drawing/2014/main" id="{81F28CE9-A7D8-DF50-897D-8563BB524A8C}"/>
              </a:ext>
            </a:extLst>
          </p:cNvPr>
          <p:cNvSpPr/>
          <p:nvPr/>
        </p:nvSpPr>
        <p:spPr>
          <a:xfrm>
            <a:off x="2070100" y="3556000"/>
            <a:ext cx="350520" cy="508000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5B5F6CD-59FF-7C3E-5F71-5712A06E7D51}"/>
              </a:ext>
            </a:extLst>
          </p:cNvPr>
          <p:cNvCxnSpPr>
            <a:stCxn id="12" idx="3"/>
            <a:endCxn id="8" idx="1"/>
          </p:cNvCxnSpPr>
          <p:nvPr/>
        </p:nvCxnSpPr>
        <p:spPr>
          <a:xfrm flipV="1">
            <a:off x="3373120" y="3769360"/>
            <a:ext cx="3271520" cy="1117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FD37E37-60B0-7826-87C4-2DF9F18BC12A}"/>
              </a:ext>
            </a:extLst>
          </p:cNvPr>
          <p:cNvSpPr txBox="1"/>
          <p:nvPr/>
        </p:nvSpPr>
        <p:spPr>
          <a:xfrm>
            <a:off x="4826000" y="3427214"/>
            <a:ext cx="181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 GET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166F41-7988-F22E-E803-D94886FAF3CD}"/>
              </a:ext>
            </a:extLst>
          </p:cNvPr>
          <p:cNvSpPr txBox="1"/>
          <p:nvPr/>
        </p:nvSpPr>
        <p:spPr>
          <a:xfrm>
            <a:off x="8128000" y="3401814"/>
            <a:ext cx="181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 GET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A36581C-914B-977E-2CA5-1A64823EAEB1}"/>
              </a:ext>
            </a:extLst>
          </p:cNvPr>
          <p:cNvSpPr/>
          <p:nvPr/>
        </p:nvSpPr>
        <p:spPr>
          <a:xfrm>
            <a:off x="907110" y="5455920"/>
            <a:ext cx="1127760" cy="5892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Client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F0A677A-C02B-3037-DF8B-A69541E1BEF9}"/>
              </a:ext>
            </a:extLst>
          </p:cNvPr>
          <p:cNvCxnSpPr>
            <a:cxnSpLocks/>
            <a:endCxn id="12" idx="2"/>
          </p:cNvCxnSpPr>
          <p:nvPr/>
        </p:nvCxnSpPr>
        <p:spPr>
          <a:xfrm flipV="1">
            <a:off x="1470990" y="4175760"/>
            <a:ext cx="1338250" cy="12801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B4B0D99-FBAD-96CF-080C-5CBB2F933885}"/>
              </a:ext>
            </a:extLst>
          </p:cNvPr>
          <p:cNvSpPr txBox="1"/>
          <p:nvPr/>
        </p:nvSpPr>
        <p:spPr>
          <a:xfrm>
            <a:off x="1792466" y="4976614"/>
            <a:ext cx="181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 GET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66795E-5017-4850-A1A5-242C497B488D}"/>
              </a:ext>
            </a:extLst>
          </p:cNvPr>
          <p:cNvSpPr txBox="1"/>
          <p:nvPr/>
        </p:nvSpPr>
        <p:spPr>
          <a:xfrm>
            <a:off x="5008880" y="5474454"/>
            <a:ext cx="587756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This configuration</a:t>
            </a:r>
            <a:r>
              <a:rPr lang="en-US" dirty="0"/>
              <a:t> (available in a few months) makes a copy of the objects at the origin &amp; external to AWS, helping to manage egress costs.</a:t>
            </a:r>
          </a:p>
        </p:txBody>
      </p:sp>
      <p:sp>
        <p:nvSpPr>
          <p:cNvPr id="5" name="Can 4">
            <a:extLst>
              <a:ext uri="{FF2B5EF4-FFF2-40B4-BE49-F238E27FC236}">
                <a16:creationId xmlns:a16="http://schemas.microsoft.com/office/drawing/2014/main" id="{6BB71249-E824-3270-66F8-14BAD04FC16B}"/>
              </a:ext>
            </a:extLst>
          </p:cNvPr>
          <p:cNvSpPr/>
          <p:nvPr/>
        </p:nvSpPr>
        <p:spPr>
          <a:xfrm>
            <a:off x="7401560" y="3993857"/>
            <a:ext cx="492760" cy="589280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365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F9B98-0007-111D-079C-2D0EE90B3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#2: </a:t>
            </a:r>
            <a:r>
              <a:rPr lang="en-US" dirty="0" err="1"/>
              <a:t>FlamingoSim</a:t>
            </a:r>
            <a:r>
              <a:rPr lang="en-US" dirty="0"/>
              <a:t> @ KSU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769D3-A8DA-F3A4-C42A-55C3C1946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Scenario</a:t>
            </a:r>
            <a:r>
              <a:rPr lang="en-US" dirty="0"/>
              <a:t>: PI at Kennesaw State University (Ramazan Aygun) wants to share a single dataset “</a:t>
            </a:r>
            <a:r>
              <a:rPr lang="en-US" dirty="0" err="1"/>
              <a:t>FlamingoSim</a:t>
            </a:r>
            <a:r>
              <a:rPr lang="en-US" dirty="0"/>
              <a:t>”, located on a shared filesystem, with his collaborators.</a:t>
            </a:r>
          </a:p>
          <a:p>
            <a:r>
              <a:rPr lang="en-US" b="1" dirty="0"/>
              <a:t>Solution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PATh deployed an </a:t>
            </a:r>
            <a:r>
              <a:rPr lang="en-US" b="1" dirty="0"/>
              <a:t>origin service</a:t>
            </a:r>
            <a:r>
              <a:rPr lang="en-US" dirty="0"/>
              <a:t> on a host with the filesystem mounted.</a:t>
            </a:r>
          </a:p>
          <a:p>
            <a:pPr lvl="1"/>
            <a:r>
              <a:rPr lang="en-US" dirty="0"/>
              <a:t>PATh configures the origin to only authorize specific collaborators to download data.</a:t>
            </a:r>
          </a:p>
          <a:p>
            <a:pPr lvl="1"/>
            <a:r>
              <a:rPr lang="en-US" dirty="0"/>
              <a:t>Authentication is done via their institution’s Single Sign On (no new user accounts!) using </a:t>
            </a:r>
            <a:r>
              <a:rPr lang="en-US" dirty="0" err="1"/>
              <a:t>CILogon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Ramazan hands collaborators the OSDF object names and teaches them to use the </a:t>
            </a:r>
            <a:r>
              <a:rPr lang="en-US" dirty="0">
                <a:latin typeface="Andale Mono" panose="020B0509000000000004" pitchFamily="49" charset="0"/>
              </a:rPr>
              <a:t>pelican</a:t>
            </a:r>
            <a:r>
              <a:rPr lang="en-US" dirty="0"/>
              <a:t> CLI to download files.</a:t>
            </a:r>
          </a:p>
        </p:txBody>
      </p:sp>
    </p:spTree>
    <p:extLst>
      <p:ext uri="{BB962C8B-B14F-4D97-AF65-F5344CB8AC3E}">
        <p14:creationId xmlns:p14="http://schemas.microsoft.com/office/powerpoint/2010/main" val="1981575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8F402-A2B6-8199-A5B8-F0966B9CD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345BF-5670-052C-0B58-D27FF5CA0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FlamingoSim</a:t>
            </a:r>
            <a:r>
              <a:rPr lang="en-US" dirty="0"/>
              <a:t> @ KSU Setup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6E7383-30AB-BB41-965F-223F4EE693D2}"/>
              </a:ext>
            </a:extLst>
          </p:cNvPr>
          <p:cNvSpPr/>
          <p:nvPr/>
        </p:nvSpPr>
        <p:spPr>
          <a:xfrm>
            <a:off x="6451600" y="1838960"/>
            <a:ext cx="4978400" cy="3506986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KSU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0CF366EB-2D3C-DEA0-21A2-91E008E78FEA}"/>
              </a:ext>
            </a:extLst>
          </p:cNvPr>
          <p:cNvSpPr/>
          <p:nvPr/>
        </p:nvSpPr>
        <p:spPr>
          <a:xfrm>
            <a:off x="9250680" y="3149600"/>
            <a:ext cx="1163320" cy="1239520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Filesystem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76A86B-ED70-E6B7-2509-2F2E6E2E9CD4}"/>
              </a:ext>
            </a:extLst>
          </p:cNvPr>
          <p:cNvSpPr/>
          <p:nvPr/>
        </p:nvSpPr>
        <p:spPr>
          <a:xfrm>
            <a:off x="6451600" y="3037840"/>
            <a:ext cx="1625600" cy="146304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Science DMZ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4D3D6E4-FA36-9321-0818-F97AC986C14D}"/>
              </a:ext>
            </a:extLst>
          </p:cNvPr>
          <p:cNvSpPr/>
          <p:nvPr/>
        </p:nvSpPr>
        <p:spPr>
          <a:xfrm>
            <a:off x="6644640" y="3474720"/>
            <a:ext cx="1127760" cy="5892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Origin Service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640675E-3B36-F43E-ED27-35107BCA6184}"/>
              </a:ext>
            </a:extLst>
          </p:cNvPr>
          <p:cNvCxnSpPr>
            <a:cxnSpLocks/>
            <a:stCxn id="8" idx="3"/>
            <a:endCxn id="6" idx="2"/>
          </p:cNvCxnSpPr>
          <p:nvPr/>
        </p:nvCxnSpPr>
        <p:spPr>
          <a:xfrm>
            <a:off x="7772400" y="3769360"/>
            <a:ext cx="147828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loud 10">
            <a:extLst>
              <a:ext uri="{FF2B5EF4-FFF2-40B4-BE49-F238E27FC236}">
                <a16:creationId xmlns:a16="http://schemas.microsoft.com/office/drawing/2014/main" id="{6833CC5B-30B2-0F58-368E-E598AFD4A5C3}"/>
              </a:ext>
            </a:extLst>
          </p:cNvPr>
          <p:cNvSpPr/>
          <p:nvPr/>
        </p:nvSpPr>
        <p:spPr>
          <a:xfrm>
            <a:off x="669124" y="2560636"/>
            <a:ext cx="4014636" cy="2346643"/>
          </a:xfrm>
          <a:prstGeom prst="cloud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OSDF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4D94853-317C-80A6-1637-435EEDD9D096}"/>
              </a:ext>
            </a:extLst>
          </p:cNvPr>
          <p:cNvSpPr/>
          <p:nvPr/>
        </p:nvSpPr>
        <p:spPr>
          <a:xfrm>
            <a:off x="2245360" y="3586480"/>
            <a:ext cx="1127760" cy="5892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Cache Service</a:t>
            </a:r>
          </a:p>
        </p:txBody>
      </p:sp>
      <p:sp>
        <p:nvSpPr>
          <p:cNvPr id="13" name="Can 12">
            <a:extLst>
              <a:ext uri="{FF2B5EF4-FFF2-40B4-BE49-F238E27FC236}">
                <a16:creationId xmlns:a16="http://schemas.microsoft.com/office/drawing/2014/main" id="{AD7E2C18-A8D0-B4E3-6646-6FFBA36702E6}"/>
              </a:ext>
            </a:extLst>
          </p:cNvPr>
          <p:cNvSpPr/>
          <p:nvPr/>
        </p:nvSpPr>
        <p:spPr>
          <a:xfrm>
            <a:off x="2070100" y="3556000"/>
            <a:ext cx="350520" cy="508000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4A62060-4AA8-C9CB-877F-2DC40A7431A8}"/>
              </a:ext>
            </a:extLst>
          </p:cNvPr>
          <p:cNvCxnSpPr>
            <a:stCxn id="12" idx="3"/>
            <a:endCxn id="8" idx="1"/>
          </p:cNvCxnSpPr>
          <p:nvPr/>
        </p:nvCxnSpPr>
        <p:spPr>
          <a:xfrm flipV="1">
            <a:off x="3373120" y="3769360"/>
            <a:ext cx="3271520" cy="1117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902049D-8561-BCB5-4E84-947B11F1E8C1}"/>
              </a:ext>
            </a:extLst>
          </p:cNvPr>
          <p:cNvSpPr txBox="1"/>
          <p:nvPr/>
        </p:nvSpPr>
        <p:spPr>
          <a:xfrm>
            <a:off x="4816171" y="3477300"/>
            <a:ext cx="181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 GET + token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5516B3-F99B-931C-79A7-895AA303F5CC}"/>
              </a:ext>
            </a:extLst>
          </p:cNvPr>
          <p:cNvSpPr txBox="1"/>
          <p:nvPr/>
        </p:nvSpPr>
        <p:spPr>
          <a:xfrm>
            <a:off x="8128000" y="3442454"/>
            <a:ext cx="181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POSIX</a:t>
            </a:r>
            <a:br>
              <a:rPr lang="en-US" dirty="0"/>
            </a:br>
            <a:r>
              <a:rPr lang="en-US" dirty="0"/>
              <a:t>read()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56FE404-8896-64A7-4346-1E57D87530AD}"/>
              </a:ext>
            </a:extLst>
          </p:cNvPr>
          <p:cNvSpPr/>
          <p:nvPr/>
        </p:nvSpPr>
        <p:spPr>
          <a:xfrm>
            <a:off x="907110" y="5455920"/>
            <a:ext cx="1127760" cy="5892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Client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885EE2D-B7F3-8F26-76E0-8DDE394E3E2D}"/>
              </a:ext>
            </a:extLst>
          </p:cNvPr>
          <p:cNvCxnSpPr>
            <a:cxnSpLocks/>
            <a:endCxn id="12" idx="2"/>
          </p:cNvCxnSpPr>
          <p:nvPr/>
        </p:nvCxnSpPr>
        <p:spPr>
          <a:xfrm flipV="1">
            <a:off x="1470990" y="4175760"/>
            <a:ext cx="1338250" cy="12801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FF35FAB-B373-9A1A-FB17-DF6FEF5E3636}"/>
              </a:ext>
            </a:extLst>
          </p:cNvPr>
          <p:cNvSpPr txBox="1"/>
          <p:nvPr/>
        </p:nvSpPr>
        <p:spPr>
          <a:xfrm>
            <a:off x="1941221" y="4877583"/>
            <a:ext cx="181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 GET + token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4A68A9C-FCD8-2629-1EDF-C3914F2AC2F2}"/>
              </a:ext>
            </a:extLst>
          </p:cNvPr>
          <p:cNvCxnSpPr>
            <a:stCxn id="19" idx="3"/>
          </p:cNvCxnSpPr>
          <p:nvPr/>
        </p:nvCxnSpPr>
        <p:spPr>
          <a:xfrm flipV="1">
            <a:off x="2034870" y="4064000"/>
            <a:ext cx="4609770" cy="168656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3C749FD-D616-C28E-AB1E-10D029B8985C}"/>
              </a:ext>
            </a:extLst>
          </p:cNvPr>
          <p:cNvSpPr txBox="1"/>
          <p:nvPr/>
        </p:nvSpPr>
        <p:spPr>
          <a:xfrm>
            <a:off x="3663341" y="4738153"/>
            <a:ext cx="1452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Get credential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C746F1-5FA4-0178-CD31-F53E22DFF275}"/>
              </a:ext>
            </a:extLst>
          </p:cNvPr>
          <p:cNvSpPr txBox="1"/>
          <p:nvPr/>
        </p:nvSpPr>
        <p:spPr>
          <a:xfrm>
            <a:off x="4816171" y="5777537"/>
            <a:ext cx="587756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Not shown</a:t>
            </a:r>
            <a:r>
              <a:rPr lang="en-US" dirty="0"/>
              <a:t>: To acquire the credential from the origin, the user must authenticate to their home institution’s SSO (or ORCID) in a browser.</a:t>
            </a:r>
          </a:p>
        </p:txBody>
      </p:sp>
    </p:spTree>
    <p:extLst>
      <p:ext uri="{BB962C8B-B14F-4D97-AF65-F5344CB8AC3E}">
        <p14:creationId xmlns:p14="http://schemas.microsoft.com/office/powerpoint/2010/main" val="1399239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899CC-F551-FECD-0806-5E9C02CA7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Feature #2:</a:t>
            </a:r>
            <a:br>
              <a:rPr lang="en-US" dirty="0"/>
            </a:br>
            <a:r>
              <a:rPr lang="en-US" dirty="0"/>
              <a:t>Self-Service Group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65580-46A2-E589-8DF0-3B5E71AAE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PATh currently configures the authorization policies for </a:t>
            </a:r>
            <a:r>
              <a:rPr lang="en-US" dirty="0" err="1"/>
              <a:t>FlamingoSim</a:t>
            </a:r>
            <a:r>
              <a:rPr lang="en-US" dirty="0"/>
              <a:t> to match the PI’s requests.</a:t>
            </a:r>
          </a:p>
          <a:p>
            <a:pPr lvl="1"/>
            <a:r>
              <a:rPr lang="en-US" dirty="0"/>
              <a:t>Pro: Uses institutional SSO, simple for user.</a:t>
            </a:r>
          </a:p>
          <a:p>
            <a:pPr lvl="1"/>
            <a:r>
              <a:rPr lang="en-US" dirty="0"/>
              <a:t>Con: Requires a different human to change settings!</a:t>
            </a:r>
          </a:p>
          <a:p>
            <a:r>
              <a:rPr lang="en-US" dirty="0"/>
              <a:t>Datasets can now be onboarded using group-based access.</a:t>
            </a:r>
          </a:p>
          <a:p>
            <a:r>
              <a:rPr lang="en-US" dirty="0"/>
              <a:t>Dataset owners can add or remove collaborators via the web portal.</a:t>
            </a:r>
          </a:p>
          <a:p>
            <a:pPr lvl="1"/>
            <a:r>
              <a:rPr lang="en-US" dirty="0"/>
              <a:t>Portal uses the Comanage software operated by </a:t>
            </a:r>
            <a:r>
              <a:rPr lang="en-US" dirty="0" err="1"/>
              <a:t>CILogon</a:t>
            </a:r>
            <a:r>
              <a:rPr lang="en-US" dirty="0"/>
              <a:t>.</a:t>
            </a:r>
          </a:p>
          <a:p>
            <a:r>
              <a:rPr lang="en-US" b="1" dirty="0"/>
              <a:t>This fall</a:t>
            </a:r>
            <a:r>
              <a:rPr lang="en-US" dirty="0"/>
              <a:t>: self-service APIs/web portal for more fine-grained access, simplifying process of publishing many datasets.</a:t>
            </a:r>
          </a:p>
        </p:txBody>
      </p:sp>
      <p:sp>
        <p:nvSpPr>
          <p:cNvPr id="4" name="Explosion 1 3">
            <a:extLst>
              <a:ext uri="{FF2B5EF4-FFF2-40B4-BE49-F238E27FC236}">
                <a16:creationId xmlns:a16="http://schemas.microsoft.com/office/drawing/2014/main" id="{DBFB735B-FB1E-D487-2F7C-3688B0C25FA1}"/>
              </a:ext>
            </a:extLst>
          </p:cNvPr>
          <p:cNvSpPr/>
          <p:nvPr/>
        </p:nvSpPr>
        <p:spPr>
          <a:xfrm>
            <a:off x="8615680" y="121920"/>
            <a:ext cx="2936240" cy="1703705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Available now!</a:t>
            </a:r>
          </a:p>
        </p:txBody>
      </p:sp>
    </p:spTree>
    <p:extLst>
      <p:ext uri="{BB962C8B-B14F-4D97-AF65-F5344CB8AC3E}">
        <p14:creationId xmlns:p14="http://schemas.microsoft.com/office/powerpoint/2010/main" val="1415342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58381-0611-CFF0-ED4C-C41F07916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Portal Integration &amp; Advanced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4AB4E-EF64-314C-1B1E-B292CB4B9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Each community tends to have unique authorization setups:</a:t>
            </a:r>
          </a:p>
          <a:p>
            <a:r>
              <a:rPr lang="en-US" dirty="0"/>
              <a:t>If there’s an existing web portal, it can generate the authorization token directly and embed it into a URL (a-la S3’s pre-signed URLs).</a:t>
            </a:r>
          </a:p>
          <a:p>
            <a:r>
              <a:rPr lang="en-US" dirty="0"/>
              <a:t>Options exist for direct creation of long-lived credentials for automation and web browser-based flows: </a:t>
            </a:r>
            <a:r>
              <a:rPr lang="en-US" b="1" dirty="0"/>
              <a:t>talk to us</a:t>
            </a:r>
            <a:r>
              <a:rPr lang="en-US" dirty="0"/>
              <a:t>!</a:t>
            </a:r>
          </a:p>
          <a:p>
            <a:pPr marL="0" indent="0">
              <a:buNone/>
            </a:pPr>
            <a:r>
              <a:rPr lang="en-US" dirty="0"/>
              <a:t>Under the hood, OSDF is “just” HTTPS:</a:t>
            </a:r>
          </a:p>
          <a:p>
            <a:r>
              <a:rPr lang="en-US" dirty="0"/>
              <a:t>Instead of using our tools, you can create a HTTPS URL for your users.</a:t>
            </a:r>
          </a:p>
          <a:p>
            <a:pPr lvl="1"/>
            <a:r>
              <a:rPr lang="en-US" dirty="0"/>
              <a:t>If it speaks HTTPS, it can leverage OSDF!  Opens a world of possible integrations.</a:t>
            </a:r>
          </a:p>
          <a:p>
            <a:r>
              <a:rPr lang="en-US" dirty="0"/>
              <a:t>The simplest OSDF client is a browser!</a:t>
            </a:r>
          </a:p>
        </p:txBody>
      </p:sp>
    </p:spTree>
    <p:extLst>
      <p:ext uri="{BB962C8B-B14F-4D97-AF65-F5344CB8AC3E}">
        <p14:creationId xmlns:p14="http://schemas.microsoft.com/office/powerpoint/2010/main" val="17631479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FF483-5C49-2132-4D3B-B0B5741B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Unlocking Value with the OSDF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FA09C8-0348-7773-EB9E-57672FA02F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have existing communities done with the OSDF?</a:t>
            </a:r>
          </a:p>
        </p:txBody>
      </p:sp>
    </p:spTree>
    <p:extLst>
      <p:ext uri="{BB962C8B-B14F-4D97-AF65-F5344CB8AC3E}">
        <p14:creationId xmlns:p14="http://schemas.microsoft.com/office/powerpoint/2010/main" val="3723955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1EFA8-B56C-0E3A-DA45-659C8DC7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OSPool - Compute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92A3BE-22BE-98E0-12B5-86CF61ECF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91480" cy="396557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OSPool is a PATh-run service that aggregates compute capacity from across the nation into a single service.</a:t>
            </a:r>
          </a:p>
          <a:p>
            <a:r>
              <a:rPr lang="en-US" dirty="0"/>
              <a:t>Users can place their workloads at an access point and process inputs via the OSDF at scale.</a:t>
            </a:r>
          </a:p>
          <a:p>
            <a:r>
              <a:rPr lang="en-US" dirty="0"/>
              <a:t>On a typical day, &gt;600K jobs take inputs from the OSDF.</a:t>
            </a:r>
          </a:p>
          <a:p>
            <a:r>
              <a:rPr lang="en-US" dirty="0"/>
              <a:t>~150 OSPool projects used the OSDF in the last year.</a:t>
            </a:r>
          </a:p>
          <a:p>
            <a:r>
              <a:rPr lang="en-US" dirty="0"/>
              <a:t>See more: </a:t>
            </a:r>
            <a:r>
              <a:rPr lang="en-US" dirty="0">
                <a:hlinkClick r:id="rId2"/>
              </a:rPr>
              <a:t>https://osg-htc.org/services/osdf/projects</a:t>
            </a:r>
            <a:endParaRPr lang="en-US" dirty="0"/>
          </a:p>
        </p:txBody>
      </p:sp>
      <p:pic>
        <p:nvPicPr>
          <p:cNvPr id="1026" name="Picture 2" descr="OSPool Logo">
            <a:extLst>
              <a:ext uri="{FF2B5EF4-FFF2-40B4-BE49-F238E27FC236}">
                <a16:creationId xmlns:a16="http://schemas.microsoft.com/office/drawing/2014/main" id="{48AE83E2-A1E8-0271-9C36-427B2D00A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004" y="0"/>
            <a:ext cx="2192996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FC5040-29A8-0387-4D44-48C5900E6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3805472"/>
            <a:ext cx="5397500" cy="28772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DC7323-D4DF-FAFB-AB2D-E7492EFD8B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1406736"/>
            <a:ext cx="3445804" cy="2398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C4A401-0002-36B2-93B5-4B76ED9CD1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1652" y="680244"/>
            <a:ext cx="2755900" cy="838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3EB97C-A64C-5A30-910B-930F81733A06}"/>
              </a:ext>
            </a:extLst>
          </p:cNvPr>
          <p:cNvSpPr txBox="1"/>
          <p:nvPr/>
        </p:nvSpPr>
        <p:spPr>
          <a:xfrm>
            <a:off x="838200" y="5791200"/>
            <a:ext cx="5491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Give your users the “gift” of computing at scale on your dataset!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631F1D-C5C6-6FE5-C880-B7F58F450834}"/>
              </a:ext>
            </a:extLst>
          </p:cNvPr>
          <p:cNvSpPr txBox="1"/>
          <p:nvPr/>
        </p:nvSpPr>
        <p:spPr>
          <a:xfrm>
            <a:off x="2362200" y="128350"/>
            <a:ext cx="793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Experience the OSPool environment at https://</a:t>
            </a:r>
            <a:r>
              <a:rPr lang="en-US" b="1" dirty="0" err="1"/>
              <a:t>notebook.ospool.osg-htc.org</a:t>
            </a:r>
            <a:r>
              <a:rPr lang="en-US" b="1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6396207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CABD7-FC1B-6FB6-8EA0-C12E0F6FA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Notebooks - Visualize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C49E47-4961-8436-C0EE-BD57AEE49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9476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OSDF can be accessed directly from a Jupyter notebook, using the Pelican Python library.</a:t>
            </a:r>
          </a:p>
          <a:p>
            <a:r>
              <a:rPr lang="en-US" dirty="0"/>
              <a:t>Libraries that support </a:t>
            </a:r>
            <a:r>
              <a:rPr lang="en-US" dirty="0" err="1"/>
              <a:t>FSSpec</a:t>
            </a:r>
            <a:r>
              <a:rPr lang="en-US" dirty="0"/>
              <a:t> (Pandas, </a:t>
            </a:r>
            <a:r>
              <a:rPr lang="en-US" dirty="0" err="1"/>
              <a:t>XArray</a:t>
            </a:r>
            <a:r>
              <a:rPr lang="en-US" dirty="0"/>
              <a:t>, Zarr, ) can stream from OSDF.</a:t>
            </a:r>
          </a:p>
          <a:p>
            <a:r>
              <a:rPr lang="en-US" dirty="0"/>
              <a:t>Don’t have a JupyterHub?  Can always leverage the </a:t>
            </a:r>
            <a:r>
              <a:rPr lang="en-US" dirty="0">
                <a:hlinkClick r:id="rId2"/>
              </a:rPr>
              <a:t>National Research Platform</a:t>
            </a:r>
            <a:r>
              <a:rPr lang="en-US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0D70BB-2B53-9CEA-D3CE-38DBC29BB8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334625"/>
            <a:ext cx="7772400" cy="5306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BB47B4-1E63-CDB0-FF40-8B9BECFDB1C3}"/>
              </a:ext>
            </a:extLst>
          </p:cNvPr>
          <p:cNvSpPr txBox="1"/>
          <p:nvPr/>
        </p:nvSpPr>
        <p:spPr>
          <a:xfrm>
            <a:off x="1470990" y="6314247"/>
            <a:ext cx="9259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Need inspiration?  Check out </a:t>
            </a:r>
            <a:r>
              <a:rPr lang="en-US" sz="2400" b="1" dirty="0">
                <a:solidFill>
                  <a:schemeClr val="accent1"/>
                </a:solidFill>
              </a:rPr>
              <a:t>https://</a:t>
            </a:r>
            <a:r>
              <a:rPr lang="en-US" sz="2400" b="1" dirty="0" err="1">
                <a:solidFill>
                  <a:schemeClr val="accent1"/>
                </a:solidFill>
              </a:rPr>
              <a:t>projectpythia.org</a:t>
            </a:r>
            <a:r>
              <a:rPr lang="en-US" sz="2400" b="1" dirty="0">
                <a:solidFill>
                  <a:schemeClr val="accent1"/>
                </a:solidFill>
              </a:rPr>
              <a:t>/</a:t>
            </a:r>
            <a:r>
              <a:rPr lang="en-US" sz="2400" b="1" dirty="0" err="1">
                <a:solidFill>
                  <a:schemeClr val="accent1"/>
                </a:solidFill>
              </a:rPr>
              <a:t>osdf</a:t>
            </a:r>
            <a:r>
              <a:rPr lang="en-US" sz="2400" b="1" dirty="0">
                <a:solidFill>
                  <a:schemeClr val="accent1"/>
                </a:solidFill>
              </a:rPr>
              <a:t>-cookbook/</a:t>
            </a:r>
          </a:p>
        </p:txBody>
      </p:sp>
    </p:spTree>
    <p:extLst>
      <p:ext uri="{BB962C8B-B14F-4D97-AF65-F5344CB8AC3E}">
        <p14:creationId xmlns:p14="http://schemas.microsoft.com/office/powerpoint/2010/main" val="19198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8233A-CEFC-EFD8-B4DC-AAB185AC6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Browser - Download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C3B4599-B274-E37A-0694-49C3C2503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95040" cy="31527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You can use the fact OSDF is HTTP-based to embed URLs in your web portal – and combine your website with OSDF’s distribution!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NCAR does this for their RDA service.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1F2C21-E439-98FF-E3DF-AFE72C584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240" y="1471929"/>
            <a:ext cx="7772400" cy="53860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E026CB-0394-269D-2577-C6D4C2D8FFC8}"/>
              </a:ext>
            </a:extLst>
          </p:cNvPr>
          <p:cNvSpPr txBox="1"/>
          <p:nvPr/>
        </p:nvSpPr>
        <p:spPr>
          <a:xfrm>
            <a:off x="835660" y="5113337"/>
            <a:ext cx="3500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Note</a:t>
            </a:r>
            <a:r>
              <a:rPr lang="en-US" dirty="0"/>
              <a:t>: by adding credentials generated by the portal into the URL, you can leverage existing authorization.</a:t>
            </a:r>
          </a:p>
        </p:txBody>
      </p:sp>
    </p:spTree>
    <p:extLst>
      <p:ext uri="{BB962C8B-B14F-4D97-AF65-F5344CB8AC3E}">
        <p14:creationId xmlns:p14="http://schemas.microsoft.com/office/powerpoint/2010/main" val="40422704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81F08-3E31-5CF2-E28D-BA2E20998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CE1A8-2782-CC47-F5F1-C500B3AF8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83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EA38F0-C98D-AF87-10A2-B47A3FA5C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Browse Some Examples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0A6DB8-3A28-4F93-7E07-7B75E2C4E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85080" cy="355357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Interested in what others have done?</a:t>
            </a:r>
          </a:p>
          <a:p>
            <a:r>
              <a:rPr lang="en-US" dirty="0"/>
              <a:t>We maintain a website highlighting various integrations and available datasets.</a:t>
            </a:r>
          </a:p>
          <a:p>
            <a:r>
              <a:rPr lang="en-US" dirty="0"/>
              <a:t>Includes sample public objects  and links to further info.</a:t>
            </a:r>
          </a:p>
          <a:p>
            <a:r>
              <a:rPr lang="en-US" dirty="0"/>
              <a:t>Enjoy your </a:t>
            </a:r>
            <a:r>
              <a:rPr lang="en-US" dirty="0" err="1"/>
              <a:t>RouteViews</a:t>
            </a:r>
            <a:r>
              <a:rPr lang="en-US" dirty="0"/>
              <a:t> data!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135E9A-6888-C4A4-4038-5A6A9D444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9751" y="1478803"/>
            <a:ext cx="6482249" cy="50449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7B71A2-3851-D9E0-CFE3-5810024B70F5}"/>
              </a:ext>
            </a:extLst>
          </p:cNvPr>
          <p:cNvSpPr txBox="1"/>
          <p:nvPr/>
        </p:nvSpPr>
        <p:spPr>
          <a:xfrm>
            <a:off x="838200" y="5608320"/>
            <a:ext cx="5085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hlinkClick r:id="rId3"/>
              </a:rPr>
              <a:t>https://</a:t>
            </a:r>
            <a:r>
              <a:rPr lang="en-US" sz="2400" dirty="0" err="1">
                <a:hlinkClick r:id="rId3"/>
              </a:rPr>
              <a:t>osg-htc.org</a:t>
            </a:r>
            <a:r>
              <a:rPr lang="en-US" sz="2400" dirty="0">
                <a:hlinkClick r:id="rId3"/>
              </a:rPr>
              <a:t>/services/</a:t>
            </a:r>
            <a:r>
              <a:rPr lang="en-US" sz="2400" dirty="0" err="1">
                <a:hlinkClick r:id="rId3"/>
              </a:rPr>
              <a:t>osdf</a:t>
            </a:r>
            <a:r>
              <a:rPr lang="en-US" sz="2400" dirty="0">
                <a:hlinkClick r:id="rId3"/>
              </a:rPr>
              <a:t>/data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42369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0D5AC-37FB-470A-0E29-642A9B86A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Leveraging more Data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FE1EF-E36A-4D10-1DB7-2F3E165FA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What do you need beyond dataset delivery?</a:t>
            </a:r>
          </a:p>
          <a:p>
            <a:r>
              <a:rPr lang="en-US" dirty="0"/>
              <a:t>Building out Jupyter notebook-based cookbooks?</a:t>
            </a:r>
          </a:p>
          <a:p>
            <a:r>
              <a:rPr lang="en-US" dirty="0"/>
              <a:t>Building out a catalog of the published datasets?</a:t>
            </a:r>
          </a:p>
          <a:p>
            <a:r>
              <a:rPr lang="en-US" dirty="0"/>
              <a:t>Generating metadata to attach to the data?</a:t>
            </a:r>
          </a:p>
          <a:p>
            <a:r>
              <a:rPr lang="en-US" dirty="0"/>
              <a:t>Want a runtime environment for teaching classes?</a:t>
            </a:r>
          </a:p>
          <a:p>
            <a:r>
              <a:rPr lang="en-US" dirty="0"/>
              <a:t>Have some bespoke computation service needed for your data?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 next talk about the </a:t>
            </a:r>
            <a:r>
              <a:rPr lang="en-US" u="sng" dirty="0"/>
              <a:t>National Data Platform</a:t>
            </a:r>
            <a:r>
              <a:rPr lang="en-US" dirty="0"/>
              <a:t> (NDP) covers these higher-level services!</a:t>
            </a:r>
          </a:p>
        </p:txBody>
      </p:sp>
      <p:sp>
        <p:nvSpPr>
          <p:cNvPr id="4" name="AutoShape 2" descr="NDP Logo">
            <a:extLst>
              <a:ext uri="{FF2B5EF4-FFF2-40B4-BE49-F238E27FC236}">
                <a16:creationId xmlns:a16="http://schemas.microsoft.com/office/drawing/2014/main" id="{30715523-42EF-158A-B980-85F68AE0EA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Google Shape;9;p1" title="National_Data_Platform.png">
            <a:extLst>
              <a:ext uri="{FF2B5EF4-FFF2-40B4-BE49-F238E27FC236}">
                <a16:creationId xmlns:a16="http://schemas.microsoft.com/office/drawing/2014/main" id="{38029EC1-176B-4A2B-1C39-2D8D214C5FB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50960" y="1896110"/>
            <a:ext cx="2402839" cy="1532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68223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5CE0C-AD69-33AE-13AE-AA23E6C81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CHTC uses </a:t>
            </a:r>
            <a:r>
              <a:rPr lang="en-US" u="sng" dirty="0"/>
              <a:t>Translational Computer Science</a:t>
            </a:r>
          </a:p>
        </p:txBody>
      </p:sp>
      <p:pic>
        <p:nvPicPr>
          <p:cNvPr id="7" name="Picture 6" descr="A diagram of a computer&#10;&#10;AI-generated content may be incorrect.">
            <a:extLst>
              <a:ext uri="{FF2B5EF4-FFF2-40B4-BE49-F238E27FC236}">
                <a16:creationId xmlns:a16="http://schemas.microsoft.com/office/drawing/2014/main" id="{5668A815-E385-8307-8710-9EFB2C447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816" y="1422399"/>
            <a:ext cx="9488367" cy="533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196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A6AEA-C7D8-D903-DA97-769A6B9E4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you is how we get our research done!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F3CF0E-6714-A353-7361-2B9043273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Translational CS requires a locale (the OSDF) to test out ideas and a community (CICI) to provide feedback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We are not doing this for altruism: Your feedback and partnerships are how we improve!</a:t>
            </a:r>
          </a:p>
        </p:txBody>
      </p:sp>
    </p:spTree>
    <p:extLst>
      <p:ext uri="{BB962C8B-B14F-4D97-AF65-F5344CB8AC3E}">
        <p14:creationId xmlns:p14="http://schemas.microsoft.com/office/powerpoint/2010/main" val="26946873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4F929-DC00-6894-F258-09FE4CA58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2A147-DAE2-29F7-280F-9184BB824A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project is supported by the National Science Foundation under Cooperative Agreements OAC-2331480. Any opinions, findings, conclusions or recommendations expressed in this material are those of the authors and do not necessarily reflect the views of the National Science Foundation.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A353D-17F7-68F0-5216-288C8E4B01F4}"/>
              </a:ext>
            </a:extLst>
          </p:cNvPr>
          <p:cNvSpPr txBox="1"/>
          <p:nvPr/>
        </p:nvSpPr>
        <p:spPr>
          <a:xfrm>
            <a:off x="3048000" y="1019294"/>
            <a:ext cx="6096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Let’s work together:</a:t>
            </a:r>
          </a:p>
          <a:p>
            <a:pPr algn="ctr"/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>
                <a:solidFill>
                  <a:srgbClr val="FF0000"/>
                </a:solidFill>
                <a:hlinkClick r:id="rId2"/>
              </a:rPr>
              <a:t>https://path-cc.io/cici-awardees/</a:t>
            </a:r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>
                <a:solidFill>
                  <a:srgbClr val="FF0000"/>
                </a:solidFill>
                <a:hlinkClick r:id="rId3"/>
              </a:rPr>
              <a:t>support@osg-htc.org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1038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32E7C-282F-B4F7-A4E6-F6ADEA348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E45D7-F975-0CD7-0ED4-12A6106FF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080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5424FB-EF10-F7FE-2055-736444B230B3}"/>
              </a:ext>
            </a:extLst>
          </p:cNvPr>
          <p:cNvSpPr/>
          <p:nvPr/>
        </p:nvSpPr>
        <p:spPr>
          <a:xfrm>
            <a:off x="-735" y="139746"/>
            <a:ext cx="1494255" cy="1838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3787B-B07E-7B3C-DFEE-783DF7566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4BEAD3-91E3-4FFC-B7DC-935959D1748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EC2DAB-7B2E-9C79-97B5-3BF22C388459}"/>
              </a:ext>
            </a:extLst>
          </p:cNvPr>
          <p:cNvSpPr txBox="1"/>
          <p:nvPr/>
        </p:nvSpPr>
        <p:spPr>
          <a:xfrm>
            <a:off x="4094210" y="5844587"/>
            <a:ext cx="3735570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34 caches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throughout the world, at points of presence within major compute centers and the global R&amp;E networks 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ESNet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, Internet2).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B290D5-CDAD-3ED0-8F5E-90560CFCF92C}"/>
              </a:ext>
            </a:extLst>
          </p:cNvPr>
          <p:cNvSpPr txBox="1"/>
          <p:nvPr/>
        </p:nvSpPr>
        <p:spPr>
          <a:xfrm>
            <a:off x="9374352" y="828937"/>
            <a:ext cx="25551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Helvetica Neue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OSDF is powered by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Pelican software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(NSF #2331480).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D8F899-F471-10D7-D828-A31BA670A585}"/>
              </a:ext>
            </a:extLst>
          </p:cNvPr>
          <p:cNvSpPr txBox="1"/>
          <p:nvPr/>
        </p:nvSpPr>
        <p:spPr>
          <a:xfrm>
            <a:off x="7998730" y="1474160"/>
            <a:ext cx="405869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Open Sans" panose="020B0606030504020204" pitchFamily="34" charset="0"/>
                <a:cs typeface="Open Sans" panose="020B0606030504020204" pitchFamily="34" charset="0"/>
              </a:rPr>
              <a:t>Example use cases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Open Sans" panose="020B0606030504020204" pitchFamily="34" charset="0"/>
                <a:cs typeface="Open Sans" panose="020B0606030504020204" pitchFamily="34" charset="0"/>
              </a:rPr>
              <a:t>Enable large-scale workloads that have significant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Open Sans" panose="020B0606030504020204" pitchFamily="34" charset="0"/>
                <a:cs typeface="Open Sans" panose="020B0606030504020204" pitchFamily="34" charset="0"/>
              </a:rPr>
              <a:t>reuse and redelivery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Open Sans" panose="020B0606030504020204" pitchFamily="34" charset="0"/>
                <a:cs typeface="Open Sans" panose="020B0606030504020204" pitchFamily="34" charset="0"/>
              </a:rPr>
              <a:t>of objects at remote autonomous object stores.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Manage loads on object stores and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avoid egress costs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via caching &amp; s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taging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. 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DOE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: FNAL (LHC, DUNE), JLab, Fusion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NOAA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: Via AWS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OpenData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454"/>
              </a:solidFill>
              <a:effectLst/>
              <a:uLnTx/>
              <a:uFillTx/>
              <a:latin typeface="Helvetica Neue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NSF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: NCAR, NRAO, LIGO, EHT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Key concepts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Object: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both data &amp; non-data objects (e.g., containers, models, libraries). 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Object store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: a filesystem, S3-compatible endpoint, or HTTP webserver.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Origin service: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connects the backend object store with national infrastructure. Objects are read (GET) and written (PUT) through Origin.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022DC3-89C3-23DD-AC89-BD789885B8EA}"/>
              </a:ext>
            </a:extLst>
          </p:cNvPr>
          <p:cNvSpPr txBox="1"/>
          <p:nvPr/>
        </p:nvSpPr>
        <p:spPr>
          <a:xfrm>
            <a:off x="182203" y="1474160"/>
            <a:ext cx="4058692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Who can benefit?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Open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to any federally-funded science repository or object store.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Researchers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can access/connect their data to local or national compute by browser or notebook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Data providers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can share via FAIR principles.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Compute providers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can cache datasets on-site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Community platform providers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can build gateways and portals to large-scale datasets.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Features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454"/>
              </a:solidFill>
              <a:effectLst/>
              <a:uLnTx/>
              <a:uFillTx/>
              <a:latin typeface="Helvetica Neue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Open Sans" panose="020B0606030504020204" pitchFamily="34" charset="0"/>
                <a:cs typeface="Open Sans" panose="020B0606030504020204" pitchFamily="34" charset="0"/>
              </a:rPr>
              <a:t>No direct cost for integration.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Open Sans" panose="020B0606030504020204" pitchFamily="34" charset="0"/>
                <a:cs typeface="Open Sans" panose="020B0606030504020204" pitchFamily="34" charset="0"/>
              </a:rPr>
              <a:t>Supports automation of data-intensive workloads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Open Sans" panose="020B0606030504020204" pitchFamily="34" charset="0"/>
                <a:cs typeface="Open Sans" panose="020B0606030504020204" pitchFamily="34" charset="0"/>
              </a:rPr>
              <a:t>Unified name space preserves local autonomy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454"/>
                </a:solidFill>
                <a:effectLst/>
                <a:uLnTx/>
                <a:uFillTx/>
                <a:latin typeface="Helvetica Neue"/>
                <a:ea typeface="Open Sans" panose="020B0606030504020204" pitchFamily="34" charset="0"/>
                <a:cs typeface="Open Sans" panose="020B0606030504020204" pitchFamily="34" charset="0"/>
              </a:rPr>
              <a:t>Unified authorization infrastructure for restricting object access.</a:t>
            </a:r>
          </a:p>
        </p:txBody>
      </p:sp>
      <p:sp>
        <p:nvSpPr>
          <p:cNvPr id="10" name="flSlide2147483086Footer" descr="  ">
            <a:extLst>
              <a:ext uri="{FF2B5EF4-FFF2-40B4-BE49-F238E27FC236}">
                <a16:creationId xmlns:a16="http://schemas.microsoft.com/office/drawing/2014/main" id="{54B358B2-8661-1973-D56F-214DF22A6315}"/>
              </a:ext>
            </a:extLst>
          </p:cNvPr>
          <p:cNvSpPr txBox="1"/>
          <p:nvPr/>
        </p:nvSpPr>
        <p:spPr>
          <a:xfrm>
            <a:off x="0" y="6537960"/>
            <a:ext cx="242374" cy="223138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Sans Serif" panose="020B0604020202020204" pitchFamily="34" charset="0"/>
                <a:ea typeface="+mn-ea"/>
                <a:cs typeface="+mn-cs"/>
              </a:rPr>
              <a:t>  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659226-63B5-3BB5-5BC5-17BD04B46E7D}"/>
              </a:ext>
            </a:extLst>
          </p:cNvPr>
          <p:cNvSpPr txBox="1"/>
          <p:nvPr/>
        </p:nvSpPr>
        <p:spPr>
          <a:xfrm>
            <a:off x="67673" y="932319"/>
            <a:ext cx="15426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Operated by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PATh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(NSF #2030508)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2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6CE13C8-1C26-A69D-684F-651340579E81}"/>
              </a:ext>
            </a:extLst>
          </p:cNvPr>
          <p:cNvGrpSpPr/>
          <p:nvPr/>
        </p:nvGrpSpPr>
        <p:grpSpPr>
          <a:xfrm>
            <a:off x="4353324" y="4961708"/>
            <a:ext cx="3228670" cy="779526"/>
            <a:chOff x="7432791" y="2573637"/>
            <a:chExt cx="4186489" cy="77785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22B25BA9-E03C-540C-E367-22C82F9A33C4}"/>
                </a:ext>
              </a:extLst>
            </p:cNvPr>
            <p:cNvSpPr/>
            <p:nvPr/>
          </p:nvSpPr>
          <p:spPr>
            <a:xfrm>
              <a:off x="7432791" y="2597123"/>
              <a:ext cx="4037982" cy="754371"/>
            </a:xfrm>
            <a:prstGeom prst="roundRect">
              <a:avLst/>
            </a:prstGeom>
            <a:solidFill>
              <a:schemeClr val="tx1">
                <a:alpha val="7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36576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89D588B-4516-4D69-8B81-042336A6A510}"/>
                </a:ext>
              </a:extLst>
            </p:cNvPr>
            <p:cNvSpPr/>
            <p:nvPr/>
          </p:nvSpPr>
          <p:spPr>
            <a:xfrm>
              <a:off x="7432791" y="2582281"/>
              <a:ext cx="2348381" cy="7370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8288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&gt;140PB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moved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DEB6D11-D9A8-DF10-A592-1A6519CB0133}"/>
                </a:ext>
              </a:extLst>
            </p:cNvPr>
            <p:cNvSpPr/>
            <p:nvPr/>
          </p:nvSpPr>
          <p:spPr>
            <a:xfrm>
              <a:off x="9539950" y="2573637"/>
              <a:ext cx="2079330" cy="7543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8288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&gt;3.5B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Objects delivered</a:t>
              </a: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9B724688-6893-C760-BF7A-9C5F683A9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118" y="124059"/>
            <a:ext cx="1985956" cy="704878"/>
          </a:xfrm>
          <a:prstGeom prst="rect">
            <a:avLst/>
          </a:prstGeom>
        </p:spPr>
      </p:pic>
      <p:sp>
        <p:nvSpPr>
          <p:cNvPr id="6" name="flSlide8Footer" descr="  ">
            <a:extLst>
              <a:ext uri="{FF2B5EF4-FFF2-40B4-BE49-F238E27FC236}">
                <a16:creationId xmlns:a16="http://schemas.microsoft.com/office/drawing/2014/main" id="{65B1848C-A732-7F22-8471-ABCFC5B46029}"/>
              </a:ext>
            </a:extLst>
          </p:cNvPr>
          <p:cNvSpPr txBox="1"/>
          <p:nvPr/>
        </p:nvSpPr>
        <p:spPr>
          <a:xfrm>
            <a:off x="0" y="6537960"/>
            <a:ext cx="242374" cy="223138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850">
                <a:solidFill>
                  <a:srgbClr val="000000"/>
                </a:solidFill>
                <a:latin typeface="Microsoft Sans Serif" panose="020B0604020202020204" pitchFamily="34" charset="0"/>
              </a:rPr>
              <a:t> 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7AB833-3154-C3A2-3FBE-7DA278F9E003}"/>
              </a:ext>
            </a:extLst>
          </p:cNvPr>
          <p:cNvSpPr txBox="1"/>
          <p:nvPr/>
        </p:nvSpPr>
        <p:spPr>
          <a:xfrm>
            <a:off x="4276921" y="3990118"/>
            <a:ext cx="8194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Object </a:t>
            </a:r>
          </a:p>
          <a:p>
            <a:pPr algn="ctr"/>
            <a:r>
              <a:rPr lang="en-US" sz="1400" b="1" dirty="0"/>
              <a:t>Store</a:t>
            </a:r>
          </a:p>
          <a:p>
            <a:pPr algn="ctr"/>
            <a:r>
              <a:rPr lang="en-US" sz="1400" b="1" dirty="0"/>
              <a:t>Layer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F13972-FB84-0FA8-4B16-A5FA85677697}"/>
              </a:ext>
            </a:extLst>
          </p:cNvPr>
          <p:cNvSpPr txBox="1"/>
          <p:nvPr/>
        </p:nvSpPr>
        <p:spPr>
          <a:xfrm>
            <a:off x="4202381" y="1472041"/>
            <a:ext cx="968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Object </a:t>
            </a:r>
          </a:p>
          <a:p>
            <a:pPr algn="ctr"/>
            <a:r>
              <a:rPr lang="en-US" sz="1200" b="1" dirty="0"/>
              <a:t>Consumer</a:t>
            </a:r>
          </a:p>
          <a:p>
            <a:pPr algn="ctr"/>
            <a:r>
              <a:rPr lang="en-US" sz="1200" b="1" dirty="0"/>
              <a:t>Layer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FC1DB3-2A8A-FD68-C82B-1C1FCE39F843}"/>
              </a:ext>
            </a:extLst>
          </p:cNvPr>
          <p:cNvSpPr txBox="1">
            <a:spLocks/>
          </p:cNvSpPr>
          <p:nvPr/>
        </p:nvSpPr>
        <p:spPr>
          <a:xfrm>
            <a:off x="3200564" y="2328"/>
            <a:ext cx="63334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A national object delivery network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B3965DC-AEE2-A1D8-CD7E-E24B7597AF83}"/>
              </a:ext>
            </a:extLst>
          </p:cNvPr>
          <p:cNvGrpSpPr/>
          <p:nvPr/>
        </p:nvGrpSpPr>
        <p:grpSpPr>
          <a:xfrm>
            <a:off x="4284956" y="1972190"/>
            <a:ext cx="3408458" cy="1764224"/>
            <a:chOff x="4272112" y="1950674"/>
            <a:chExt cx="3408458" cy="176422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9EFC49-5EC8-7072-C86D-4ECC1B4B0EFD}"/>
                </a:ext>
              </a:extLst>
            </p:cNvPr>
            <p:cNvSpPr txBox="1"/>
            <p:nvPr/>
          </p:nvSpPr>
          <p:spPr>
            <a:xfrm>
              <a:off x="4272112" y="2130140"/>
              <a:ext cx="829073" cy="150810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 anchor="ctr">
              <a:spAutoFit/>
            </a:bodyPr>
            <a:lstStyle/>
            <a:p>
              <a:pPr algn="ctr"/>
              <a:endParaRPr lang="en-US" sz="1400" b="1" dirty="0"/>
            </a:p>
            <a:p>
              <a:pPr algn="ctr"/>
              <a:endParaRPr lang="en-US" sz="1400" b="1" dirty="0"/>
            </a:p>
            <a:p>
              <a:pPr algn="ctr"/>
              <a:r>
                <a:rPr lang="en-US" sz="1200" b="1" dirty="0"/>
                <a:t>Object</a:t>
              </a:r>
            </a:p>
            <a:p>
              <a:pPr algn="ctr"/>
              <a:r>
                <a:rPr lang="en-US" sz="1200" b="1" dirty="0"/>
                <a:t>Caching </a:t>
              </a:r>
            </a:p>
            <a:p>
              <a:pPr algn="ctr"/>
              <a:r>
                <a:rPr lang="en-US" sz="1200" b="1" dirty="0"/>
                <a:t>Layer</a:t>
              </a:r>
            </a:p>
            <a:p>
              <a:pPr algn="ctr"/>
              <a:endParaRPr lang="en-US" sz="1400" b="1" dirty="0"/>
            </a:p>
            <a:p>
              <a:pPr algn="ctr"/>
              <a:endParaRPr lang="en-US" sz="1400" b="1" dirty="0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710B723-0A9D-F614-815A-AA5C12EAD77F}"/>
                </a:ext>
              </a:extLst>
            </p:cNvPr>
            <p:cNvGrpSpPr/>
            <p:nvPr/>
          </p:nvGrpSpPr>
          <p:grpSpPr>
            <a:xfrm>
              <a:off x="4963091" y="1950674"/>
              <a:ext cx="2717479" cy="1764224"/>
              <a:chOff x="5641213" y="951329"/>
              <a:chExt cx="4953241" cy="2870182"/>
            </a:xfrm>
          </p:grpSpPr>
          <p:pic>
            <p:nvPicPr>
              <p:cNvPr id="23" name="Picture 22" descr="A map of the united states&#10;&#10;AI-generated content may be incorrect.">
                <a:extLst>
                  <a:ext uri="{FF2B5EF4-FFF2-40B4-BE49-F238E27FC236}">
                    <a16:creationId xmlns:a16="http://schemas.microsoft.com/office/drawing/2014/main" id="{F42A46B1-5590-7D3B-8C59-5532A69255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271" t="-2455" r="1" b="19185"/>
              <a:stretch/>
            </p:blipFill>
            <p:spPr>
              <a:xfrm>
                <a:off x="5641213" y="951329"/>
                <a:ext cx="4953241" cy="2870182"/>
              </a:xfrm>
              <a:prstGeom prst="rect">
                <a:avLst/>
              </a:prstGeom>
            </p:spPr>
          </p:pic>
          <p:pic>
            <p:nvPicPr>
              <p:cNvPr id="25" name="Picture 24" descr="A map of the united states&#10;&#10;AI-generated content may be incorrect.">
                <a:extLst>
                  <a:ext uri="{FF2B5EF4-FFF2-40B4-BE49-F238E27FC236}">
                    <a16:creationId xmlns:a16="http://schemas.microsoft.com/office/drawing/2014/main" id="{5EECB50E-3DAC-DFDC-84B0-82CF36E677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1350" r="85930"/>
              <a:stretch/>
            </p:blipFill>
            <p:spPr>
              <a:xfrm>
                <a:off x="5641213" y="3081923"/>
                <a:ext cx="1093548" cy="642845"/>
              </a:xfrm>
              <a:prstGeom prst="rect">
                <a:avLst/>
              </a:prstGeom>
            </p:spPr>
          </p:pic>
        </p:grp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8096CAA-6F41-069F-44B6-E89D34194C51}"/>
              </a:ext>
            </a:extLst>
          </p:cNvPr>
          <p:cNvCxnSpPr>
            <a:cxnSpLocks/>
          </p:cNvCxnSpPr>
          <p:nvPr/>
        </p:nvCxnSpPr>
        <p:spPr>
          <a:xfrm>
            <a:off x="4175486" y="2097866"/>
            <a:ext cx="362739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D5035B1-DC95-0E0E-DD7E-CCCAC0ACC786}"/>
              </a:ext>
            </a:extLst>
          </p:cNvPr>
          <p:cNvCxnSpPr>
            <a:cxnSpLocks/>
          </p:cNvCxnSpPr>
          <p:nvPr/>
        </p:nvCxnSpPr>
        <p:spPr>
          <a:xfrm>
            <a:off x="4175486" y="3920318"/>
            <a:ext cx="362739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DE83543-77DD-119A-B110-DD812DC86B61}"/>
              </a:ext>
            </a:extLst>
          </p:cNvPr>
          <p:cNvSpPr/>
          <p:nvPr/>
        </p:nvSpPr>
        <p:spPr>
          <a:xfrm>
            <a:off x="6562165" y="1868837"/>
            <a:ext cx="1240720" cy="379511"/>
          </a:xfrm>
          <a:prstGeom prst="roundRect">
            <a:avLst/>
          </a:prstGeom>
          <a:solidFill>
            <a:schemeClr val="tx1"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ctr"/>
            <a:r>
              <a:rPr lang="en-US" sz="1200" dirty="0"/>
              <a:t>Manager</a:t>
            </a:r>
          </a:p>
        </p:txBody>
      </p:sp>
      <p:pic>
        <p:nvPicPr>
          <p:cNvPr id="40" name="Picture 39" descr="A logo with a red and yellow circle&#10;&#10;AI-generated content may be incorrect.">
            <a:extLst>
              <a:ext uri="{FF2B5EF4-FFF2-40B4-BE49-F238E27FC236}">
                <a16:creationId xmlns:a16="http://schemas.microsoft.com/office/drawing/2014/main" id="{A8CF1560-99A8-21AE-5DD5-2F9BE9D780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874" y="614315"/>
            <a:ext cx="1052672" cy="104283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2C1CB282-6868-C11C-A9A0-4DD56FD8B3F0}"/>
              </a:ext>
            </a:extLst>
          </p:cNvPr>
          <p:cNvGrpSpPr/>
          <p:nvPr/>
        </p:nvGrpSpPr>
        <p:grpSpPr>
          <a:xfrm>
            <a:off x="5476026" y="4380713"/>
            <a:ext cx="517983" cy="491113"/>
            <a:chOff x="1667434" y="2690306"/>
            <a:chExt cx="656218" cy="922470"/>
          </a:xfrm>
        </p:grpSpPr>
        <p:sp>
          <p:nvSpPr>
            <p:cNvPr id="43" name="Magnetic Disk 42">
              <a:extLst>
                <a:ext uri="{FF2B5EF4-FFF2-40B4-BE49-F238E27FC236}">
                  <a16:creationId xmlns:a16="http://schemas.microsoft.com/office/drawing/2014/main" id="{175C242E-9EFC-BED8-4D29-A0D8EA536544}"/>
                </a:ext>
              </a:extLst>
            </p:cNvPr>
            <p:cNvSpPr/>
            <p:nvPr/>
          </p:nvSpPr>
          <p:spPr>
            <a:xfrm>
              <a:off x="1667434" y="3245224"/>
              <a:ext cx="656217" cy="367552"/>
            </a:xfrm>
            <a:prstGeom prst="flowChartMagneticDisk">
              <a:avLst/>
            </a:prstGeom>
            <a:solidFill>
              <a:schemeClr val="tx1">
                <a:alpha val="7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365760" rtlCol="0" anchor="ctr"/>
            <a:lstStyle/>
            <a:p>
              <a:pPr algn="l"/>
              <a:endParaRPr lang="en-US" dirty="0"/>
            </a:p>
          </p:txBody>
        </p:sp>
        <p:sp>
          <p:nvSpPr>
            <p:cNvPr id="44" name="Magnetic Disk 43">
              <a:extLst>
                <a:ext uri="{FF2B5EF4-FFF2-40B4-BE49-F238E27FC236}">
                  <a16:creationId xmlns:a16="http://schemas.microsoft.com/office/drawing/2014/main" id="{AD639C59-2E85-725D-D38F-C65C51C8DAC6}"/>
                </a:ext>
              </a:extLst>
            </p:cNvPr>
            <p:cNvSpPr/>
            <p:nvPr/>
          </p:nvSpPr>
          <p:spPr>
            <a:xfrm>
              <a:off x="1667435" y="3022895"/>
              <a:ext cx="656217" cy="367552"/>
            </a:xfrm>
            <a:prstGeom prst="flowChartMagneticDisk">
              <a:avLst/>
            </a:prstGeom>
            <a:solidFill>
              <a:schemeClr val="tx1">
                <a:alpha val="7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365760" rtlCol="0" anchor="ctr"/>
            <a:lstStyle/>
            <a:p>
              <a:pPr algn="l"/>
              <a:endParaRPr lang="en-US" dirty="0"/>
            </a:p>
          </p:txBody>
        </p:sp>
        <p:sp>
          <p:nvSpPr>
            <p:cNvPr id="45" name="Magnetic Disk 44">
              <a:extLst>
                <a:ext uri="{FF2B5EF4-FFF2-40B4-BE49-F238E27FC236}">
                  <a16:creationId xmlns:a16="http://schemas.microsoft.com/office/drawing/2014/main" id="{97930FBB-E1E1-1628-FB82-A5970EF12692}"/>
                </a:ext>
              </a:extLst>
            </p:cNvPr>
            <p:cNvSpPr/>
            <p:nvPr/>
          </p:nvSpPr>
          <p:spPr>
            <a:xfrm>
              <a:off x="1667434" y="2690306"/>
              <a:ext cx="656217" cy="454512"/>
            </a:xfrm>
            <a:prstGeom prst="flowChartMagneticDisk">
              <a:avLst/>
            </a:prstGeom>
            <a:solidFill>
              <a:schemeClr val="tx1">
                <a:alpha val="7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365760" rtlCol="0" anchor="ctr"/>
            <a:lstStyle/>
            <a:p>
              <a:pPr algn="l"/>
              <a:endParaRPr lang="en-US" dirty="0"/>
            </a:p>
          </p:txBody>
        </p:sp>
      </p:grp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06AC0848-C41A-9179-DCB1-F893E2339C15}"/>
              </a:ext>
            </a:extLst>
          </p:cNvPr>
          <p:cNvSpPr/>
          <p:nvPr/>
        </p:nvSpPr>
        <p:spPr>
          <a:xfrm>
            <a:off x="6586728" y="1099265"/>
            <a:ext cx="1032352" cy="379511"/>
          </a:xfrm>
          <a:prstGeom prst="roundRect">
            <a:avLst/>
          </a:prstGeom>
          <a:solidFill>
            <a:schemeClr val="tx1"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ctr"/>
            <a:r>
              <a:rPr lang="en-US" sz="1200" dirty="0"/>
              <a:t>Client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A153E74-D4AB-02DD-F3C5-1A81712C5E37}"/>
              </a:ext>
            </a:extLst>
          </p:cNvPr>
          <p:cNvCxnSpPr>
            <a:cxnSpLocks/>
          </p:cNvCxnSpPr>
          <p:nvPr/>
        </p:nvCxnSpPr>
        <p:spPr>
          <a:xfrm flipV="1">
            <a:off x="5755852" y="3542037"/>
            <a:ext cx="0" cy="491113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BFD49BB-F30E-0B39-A7A5-2AC93B32E0F9}"/>
              </a:ext>
            </a:extLst>
          </p:cNvPr>
          <p:cNvCxnSpPr>
            <a:cxnSpLocks/>
          </p:cNvCxnSpPr>
          <p:nvPr/>
        </p:nvCxnSpPr>
        <p:spPr>
          <a:xfrm flipV="1">
            <a:off x="6012964" y="1757235"/>
            <a:ext cx="0" cy="491113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93307D1D-DB10-3874-A688-50B8C582551B}"/>
              </a:ext>
            </a:extLst>
          </p:cNvPr>
          <p:cNvSpPr/>
          <p:nvPr/>
        </p:nvSpPr>
        <p:spPr>
          <a:xfrm>
            <a:off x="5217409" y="3979780"/>
            <a:ext cx="1076886" cy="379511"/>
          </a:xfrm>
          <a:prstGeom prst="roundRect">
            <a:avLst/>
          </a:prstGeom>
          <a:solidFill>
            <a:schemeClr val="tx1"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ctr"/>
            <a:r>
              <a:rPr lang="en-US" sz="1200" dirty="0"/>
              <a:t>Origin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B76E5FF8-C9DC-ED81-DB48-7CA4EB7C1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877" y="26801"/>
            <a:ext cx="1458212" cy="145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1307A14A-69FD-5B14-E4A0-014E09429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03" y="442635"/>
            <a:ext cx="1447773" cy="46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5100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D0C3F49-378E-F610-297E-D627E47F3788}"/>
              </a:ext>
            </a:extLst>
          </p:cNvPr>
          <p:cNvSpPr/>
          <p:nvPr/>
        </p:nvSpPr>
        <p:spPr>
          <a:xfrm>
            <a:off x="-735" y="139746"/>
            <a:ext cx="1494255" cy="1838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F5EC64-F505-5248-A03E-88829ADE1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BEAD3-91E3-4FFC-B7DC-935959D17485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58EC61-40FD-875A-6D25-AAAC267CF9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69468" y="50084"/>
            <a:ext cx="6062662" cy="1325562"/>
          </a:xfrm>
        </p:spPr>
        <p:txBody>
          <a:bodyPr/>
          <a:lstStyle/>
          <a:p>
            <a:pPr algn="ctr"/>
            <a:r>
              <a:rPr lang="en-US" dirty="0"/>
              <a:t>              - Delivering Earth Systems data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2BA19AE-3AEB-5310-EC31-56A337423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599" y="329611"/>
            <a:ext cx="1659042" cy="1984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ational Oceanic and Atmospheric Administration Logos ...">
            <a:extLst>
              <a:ext uri="{FF2B5EF4-FFF2-40B4-BE49-F238E27FC236}">
                <a16:creationId xmlns:a16="http://schemas.microsoft.com/office/drawing/2014/main" id="{F5E40EDE-4D76-3DB3-8A31-292FBFDD4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317" y="659223"/>
            <a:ext cx="132556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7C36FB-7537-268C-A436-EA45C3C5F680}"/>
              </a:ext>
            </a:extLst>
          </p:cNvPr>
          <p:cNvSpPr txBox="1"/>
          <p:nvPr/>
        </p:nvSpPr>
        <p:spPr>
          <a:xfrm>
            <a:off x="8999028" y="178789"/>
            <a:ext cx="274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NOAA Open Data Dissemination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E1E7D62-A40C-BE0B-1978-605F2B01DD0D}"/>
              </a:ext>
            </a:extLst>
          </p:cNvPr>
          <p:cNvGrpSpPr/>
          <p:nvPr/>
        </p:nvGrpSpPr>
        <p:grpSpPr>
          <a:xfrm>
            <a:off x="301890" y="733249"/>
            <a:ext cx="656218" cy="922470"/>
            <a:chOff x="1667434" y="2690306"/>
            <a:chExt cx="656218" cy="922470"/>
          </a:xfrm>
        </p:grpSpPr>
        <p:sp>
          <p:nvSpPr>
            <p:cNvPr id="5" name="Magnetic Disk 4">
              <a:extLst>
                <a:ext uri="{FF2B5EF4-FFF2-40B4-BE49-F238E27FC236}">
                  <a16:creationId xmlns:a16="http://schemas.microsoft.com/office/drawing/2014/main" id="{CE6C0707-52E3-C0A3-BB21-2A620098D7C3}"/>
                </a:ext>
              </a:extLst>
            </p:cNvPr>
            <p:cNvSpPr/>
            <p:nvPr/>
          </p:nvSpPr>
          <p:spPr>
            <a:xfrm>
              <a:off x="1667434" y="3245224"/>
              <a:ext cx="656217" cy="367552"/>
            </a:xfrm>
            <a:prstGeom prst="flowChartMagneticDisk">
              <a:avLst/>
            </a:prstGeom>
            <a:solidFill>
              <a:schemeClr val="tx1">
                <a:alpha val="7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365760" rtlCol="0" anchor="ctr"/>
            <a:lstStyle/>
            <a:p>
              <a:pPr algn="l"/>
              <a:endParaRPr lang="en-US" dirty="0"/>
            </a:p>
          </p:txBody>
        </p:sp>
        <p:sp>
          <p:nvSpPr>
            <p:cNvPr id="6" name="Magnetic Disk 5">
              <a:extLst>
                <a:ext uri="{FF2B5EF4-FFF2-40B4-BE49-F238E27FC236}">
                  <a16:creationId xmlns:a16="http://schemas.microsoft.com/office/drawing/2014/main" id="{DBBC0454-4C38-C7C1-8627-3186FC103519}"/>
                </a:ext>
              </a:extLst>
            </p:cNvPr>
            <p:cNvSpPr/>
            <p:nvPr/>
          </p:nvSpPr>
          <p:spPr>
            <a:xfrm>
              <a:off x="1667435" y="3022895"/>
              <a:ext cx="656217" cy="367552"/>
            </a:xfrm>
            <a:prstGeom prst="flowChartMagneticDisk">
              <a:avLst/>
            </a:prstGeom>
            <a:solidFill>
              <a:schemeClr val="tx1">
                <a:alpha val="7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365760" rtlCol="0" anchor="ctr"/>
            <a:lstStyle/>
            <a:p>
              <a:pPr algn="l"/>
              <a:endParaRPr lang="en-US" dirty="0"/>
            </a:p>
          </p:txBody>
        </p:sp>
        <p:sp>
          <p:nvSpPr>
            <p:cNvPr id="7" name="Magnetic Disk 6">
              <a:extLst>
                <a:ext uri="{FF2B5EF4-FFF2-40B4-BE49-F238E27FC236}">
                  <a16:creationId xmlns:a16="http://schemas.microsoft.com/office/drawing/2014/main" id="{637168E7-269A-4399-ACE6-F59EE82CBFDA}"/>
                </a:ext>
              </a:extLst>
            </p:cNvPr>
            <p:cNvSpPr/>
            <p:nvPr/>
          </p:nvSpPr>
          <p:spPr>
            <a:xfrm>
              <a:off x="1667434" y="2690306"/>
              <a:ext cx="656217" cy="454512"/>
            </a:xfrm>
            <a:prstGeom prst="flowChartMagneticDisk">
              <a:avLst/>
            </a:prstGeom>
            <a:solidFill>
              <a:schemeClr val="tx1">
                <a:alpha val="7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365760" rtlCol="0" anchor="ctr"/>
            <a:lstStyle/>
            <a:p>
              <a:pPr algn="l"/>
              <a:endParaRPr lang="en-US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E471763-315C-CBBD-5F71-7F43528D4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32" y="880552"/>
            <a:ext cx="2294659" cy="61441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33C7168-6466-E4B4-C193-31DC541C3DC0}"/>
              </a:ext>
            </a:extLst>
          </p:cNvPr>
          <p:cNvCxnSpPr>
            <a:cxnSpLocks/>
          </p:cNvCxnSpPr>
          <p:nvPr/>
        </p:nvCxnSpPr>
        <p:spPr>
          <a:xfrm>
            <a:off x="-204397" y="2335913"/>
            <a:ext cx="12396395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4D61092-8997-87F6-B204-32A21F1A8244}"/>
              </a:ext>
            </a:extLst>
          </p:cNvPr>
          <p:cNvCxnSpPr>
            <a:cxnSpLocks/>
          </p:cNvCxnSpPr>
          <p:nvPr/>
        </p:nvCxnSpPr>
        <p:spPr>
          <a:xfrm>
            <a:off x="-204396" y="4347882"/>
            <a:ext cx="12396395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ABC5EC-F2CF-23EA-E661-C1ADBB820D56}"/>
              </a:ext>
            </a:extLst>
          </p:cNvPr>
          <p:cNvSpPr txBox="1"/>
          <p:nvPr/>
        </p:nvSpPr>
        <p:spPr>
          <a:xfrm>
            <a:off x="14339" y="0"/>
            <a:ext cx="2173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Object Store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C06C7A-295A-6422-F4FA-3C94E5B3C356}"/>
              </a:ext>
            </a:extLst>
          </p:cNvPr>
          <p:cNvSpPr txBox="1"/>
          <p:nvPr/>
        </p:nvSpPr>
        <p:spPr>
          <a:xfrm>
            <a:off x="14339" y="2335913"/>
            <a:ext cx="2431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Object Caching Layer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9D50BD-5E8E-195B-E60D-BDBE53ADBE8A}"/>
              </a:ext>
            </a:extLst>
          </p:cNvPr>
          <p:cNvSpPr txBox="1"/>
          <p:nvPr/>
        </p:nvSpPr>
        <p:spPr>
          <a:xfrm>
            <a:off x="14339" y="4347882"/>
            <a:ext cx="2731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Object Consumer Layer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BF530D0-075A-3D0B-A4D6-BC5F9B134D83}"/>
              </a:ext>
            </a:extLst>
          </p:cNvPr>
          <p:cNvGrpSpPr/>
          <p:nvPr/>
        </p:nvGrpSpPr>
        <p:grpSpPr>
          <a:xfrm>
            <a:off x="3325979" y="1494969"/>
            <a:ext cx="5118582" cy="3135776"/>
            <a:chOff x="5641213" y="951329"/>
            <a:chExt cx="4953241" cy="2870182"/>
          </a:xfrm>
        </p:grpSpPr>
        <p:pic>
          <p:nvPicPr>
            <p:cNvPr id="19" name="Picture 18" descr="A map of the united states&#10;&#10;AI-generated content may be incorrect.">
              <a:extLst>
                <a:ext uri="{FF2B5EF4-FFF2-40B4-BE49-F238E27FC236}">
                  <a16:creationId xmlns:a16="http://schemas.microsoft.com/office/drawing/2014/main" id="{B915218B-F72B-A6B2-CDBD-7525B6EE1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71" t="-2455" r="1" b="19185"/>
            <a:stretch/>
          </p:blipFill>
          <p:spPr>
            <a:xfrm>
              <a:off x="5641213" y="951329"/>
              <a:ext cx="4953241" cy="2870182"/>
            </a:xfrm>
            <a:prstGeom prst="rect">
              <a:avLst/>
            </a:prstGeom>
          </p:spPr>
        </p:pic>
        <p:pic>
          <p:nvPicPr>
            <p:cNvPr id="20" name="Picture 19" descr="A map of the united states&#10;&#10;AI-generated content may be incorrect.">
              <a:extLst>
                <a:ext uri="{FF2B5EF4-FFF2-40B4-BE49-F238E27FC236}">
                  <a16:creationId xmlns:a16="http://schemas.microsoft.com/office/drawing/2014/main" id="{95728256-A764-4FE2-6B97-27540959D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350" r="85930"/>
            <a:stretch/>
          </p:blipFill>
          <p:spPr>
            <a:xfrm>
              <a:off x="5641213" y="3081923"/>
              <a:ext cx="1093548" cy="642845"/>
            </a:xfrm>
            <a:prstGeom prst="rect">
              <a:avLst/>
            </a:prstGeom>
          </p:spPr>
        </p:pic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5C8A739-01B4-9292-C7C8-20736C6AC499}"/>
              </a:ext>
            </a:extLst>
          </p:cNvPr>
          <p:cNvCxnSpPr/>
          <p:nvPr/>
        </p:nvCxnSpPr>
        <p:spPr>
          <a:xfrm>
            <a:off x="1056080" y="1655719"/>
            <a:ext cx="2634948" cy="1049526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1E16A5C-FCB1-7BCB-28E8-7CD16AF4EBD4}"/>
              </a:ext>
            </a:extLst>
          </p:cNvPr>
          <p:cNvCxnSpPr>
            <a:cxnSpLocks/>
          </p:cNvCxnSpPr>
          <p:nvPr/>
        </p:nvCxnSpPr>
        <p:spPr>
          <a:xfrm flipH="1">
            <a:off x="8217983" y="1984786"/>
            <a:ext cx="2023297" cy="854774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A logo with a red and yellow circle&#10;&#10;AI-generated content may be incorrect.">
            <a:extLst>
              <a:ext uri="{FF2B5EF4-FFF2-40B4-BE49-F238E27FC236}">
                <a16:creationId xmlns:a16="http://schemas.microsoft.com/office/drawing/2014/main" id="{A5A09B49-3326-6D01-0440-A9AD548575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004" y="4670190"/>
            <a:ext cx="1389312" cy="13763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20986B2-3199-BE27-BC46-08752B683D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3612" y="4630745"/>
            <a:ext cx="1255828" cy="1455976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3457A2A-6180-E29B-F49E-53734A728D59}"/>
              </a:ext>
            </a:extLst>
          </p:cNvPr>
          <p:cNvCxnSpPr>
            <a:cxnSpLocks/>
          </p:cNvCxnSpPr>
          <p:nvPr/>
        </p:nvCxnSpPr>
        <p:spPr>
          <a:xfrm flipH="1">
            <a:off x="4602682" y="4185620"/>
            <a:ext cx="387952" cy="543322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B71DEE2-FC9B-6C44-A2D9-2BEF83999239}"/>
              </a:ext>
            </a:extLst>
          </p:cNvPr>
          <p:cNvCxnSpPr>
            <a:cxnSpLocks/>
          </p:cNvCxnSpPr>
          <p:nvPr/>
        </p:nvCxnSpPr>
        <p:spPr>
          <a:xfrm>
            <a:off x="6443294" y="4319123"/>
            <a:ext cx="247583" cy="452851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137AE79-B968-E331-F737-DF803C79713A}"/>
              </a:ext>
            </a:extLst>
          </p:cNvPr>
          <p:cNvSpPr/>
          <p:nvPr/>
        </p:nvSpPr>
        <p:spPr>
          <a:xfrm>
            <a:off x="46052" y="2670200"/>
            <a:ext cx="3576740" cy="1566376"/>
          </a:xfrm>
          <a:prstGeom prst="roundRect">
            <a:avLst>
              <a:gd name="adj" fmla="val 6355"/>
            </a:avLst>
          </a:prstGeom>
          <a:solidFill>
            <a:schemeClr val="tx1">
              <a:lumMod val="10000"/>
              <a:lumOff val="9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l"/>
            <a:r>
              <a:rPr lang="en-US" dirty="0">
                <a:solidFill>
                  <a:sysClr val="windowText" lastClr="000000"/>
                </a:solidFill>
              </a:rPr>
              <a:t>Data is cached for reuse, reducing the need for multiple egresses.  Caches are embedded in the network.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1B9F6C0C-82E7-A86C-9681-CD5073DE1110}"/>
              </a:ext>
            </a:extLst>
          </p:cNvPr>
          <p:cNvSpPr/>
          <p:nvPr/>
        </p:nvSpPr>
        <p:spPr>
          <a:xfrm>
            <a:off x="8713694" y="4575927"/>
            <a:ext cx="3377901" cy="1510794"/>
          </a:xfrm>
          <a:prstGeom prst="roundRect">
            <a:avLst>
              <a:gd name="adj" fmla="val 6355"/>
            </a:avLst>
          </a:prstGeom>
          <a:solidFill>
            <a:schemeClr val="tx1">
              <a:lumMod val="10000"/>
              <a:lumOff val="9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l"/>
            <a:r>
              <a:rPr lang="en-US" dirty="0">
                <a:solidFill>
                  <a:sysClr val="windowText" lastClr="000000"/>
                </a:solidFill>
              </a:rPr>
              <a:t>Using a single toolset, researchers can fuse data from across multiple sources.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7C124A96-9507-2BDA-6583-BE5C3D152EB9}"/>
              </a:ext>
            </a:extLst>
          </p:cNvPr>
          <p:cNvSpPr/>
          <p:nvPr/>
        </p:nvSpPr>
        <p:spPr>
          <a:xfrm>
            <a:off x="1487697" y="1510460"/>
            <a:ext cx="1898094" cy="727256"/>
          </a:xfrm>
          <a:prstGeom prst="roundRect">
            <a:avLst>
              <a:gd name="adj" fmla="val 6355"/>
            </a:avLst>
          </a:prstGeom>
          <a:solidFill>
            <a:schemeClr val="tx1">
              <a:lumMod val="10000"/>
              <a:lumOff val="9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l"/>
            <a:r>
              <a:rPr lang="en-US" sz="1200" dirty="0">
                <a:solidFill>
                  <a:sysClr val="windowText" lastClr="000000"/>
                </a:solidFill>
              </a:rPr>
              <a:t>The origin service connects storage to the OSDF.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8B5CCEE6-0E20-4565-3AE4-6EB4F3CF06C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36718"/>
          <a:stretch/>
        </p:blipFill>
        <p:spPr>
          <a:xfrm>
            <a:off x="2102513" y="45387"/>
            <a:ext cx="1422305" cy="74866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BC22E72-6E6E-29AE-B71A-246A218E350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60977"/>
          <a:stretch/>
        </p:blipFill>
        <p:spPr>
          <a:xfrm>
            <a:off x="3575227" y="76477"/>
            <a:ext cx="1705765" cy="553673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347F9FA5-A328-BE38-0F88-E817727AACD5}"/>
              </a:ext>
            </a:extLst>
          </p:cNvPr>
          <p:cNvSpPr/>
          <p:nvPr/>
        </p:nvSpPr>
        <p:spPr>
          <a:xfrm>
            <a:off x="8713694" y="2715544"/>
            <a:ext cx="2823434" cy="1237280"/>
          </a:xfrm>
          <a:prstGeom prst="roundRect">
            <a:avLst>
              <a:gd name="adj" fmla="val 6355"/>
            </a:avLst>
          </a:prstGeom>
          <a:solidFill>
            <a:schemeClr val="tx1">
              <a:lumMod val="10000"/>
              <a:lumOff val="9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l"/>
            <a:r>
              <a:rPr lang="en-US" dirty="0">
                <a:solidFill>
                  <a:sysClr val="windowText" lastClr="000000"/>
                </a:solidFill>
              </a:rPr>
              <a:t>The manager services coordinate the data access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2559DFE5-29D6-9859-3AF4-2DC92B7176F7}"/>
              </a:ext>
            </a:extLst>
          </p:cNvPr>
          <p:cNvSpPr/>
          <p:nvPr/>
        </p:nvSpPr>
        <p:spPr>
          <a:xfrm>
            <a:off x="46052" y="4765119"/>
            <a:ext cx="3576740" cy="1220158"/>
          </a:xfrm>
          <a:prstGeom prst="roundRect">
            <a:avLst>
              <a:gd name="adj" fmla="val 6355"/>
            </a:avLst>
          </a:prstGeom>
          <a:solidFill>
            <a:schemeClr val="tx1">
              <a:lumMod val="10000"/>
              <a:lumOff val="9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algn="l"/>
            <a:r>
              <a:rPr lang="en-US" dirty="0">
                <a:solidFill>
                  <a:sysClr val="windowText" lastClr="000000"/>
                </a:solidFill>
              </a:rPr>
              <a:t>Integrates well with national compute capacity, Jupyter notebooks, or a browser</a:t>
            </a:r>
          </a:p>
        </p:txBody>
      </p:sp>
    </p:spTree>
    <p:extLst>
      <p:ext uri="{BB962C8B-B14F-4D97-AF65-F5344CB8AC3E}">
        <p14:creationId xmlns:p14="http://schemas.microsoft.com/office/powerpoint/2010/main" val="4085544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733" y="1217421"/>
            <a:ext cx="10454850" cy="5257800"/>
          </a:xfrm>
        </p:spPr>
        <p:txBody>
          <a:bodyPr>
            <a:normAutofit/>
          </a:bodyPr>
          <a:lstStyle/>
          <a:p>
            <a:pPr marL="400050" lvl="1" indent="0">
              <a:spcBef>
                <a:spcPts val="1200"/>
              </a:spcBef>
              <a:buNone/>
            </a:pPr>
            <a:r>
              <a:rPr lang="en-US" sz="4000" i="1" dirty="0"/>
              <a:t>“The Partnership to Advance Throughput Computing (PATh) project will expand </a:t>
            </a:r>
            <a:r>
              <a:rPr lang="en-US" sz="4000" i="1" dirty="0">
                <a:solidFill>
                  <a:srgbClr val="0070C0"/>
                </a:solidFill>
              </a:rPr>
              <a:t>Distributed</a:t>
            </a:r>
            <a:r>
              <a:rPr lang="en-US" sz="4000" i="1" dirty="0"/>
              <a:t> High Throughput Computing (</a:t>
            </a:r>
            <a:r>
              <a:rPr lang="en-US" sz="4000" i="1" dirty="0" err="1"/>
              <a:t>dHTC</a:t>
            </a:r>
            <a:r>
              <a:rPr lang="en-US" sz="4000" i="1" dirty="0"/>
              <a:t>) technologies and methodologies through innovation, </a:t>
            </a:r>
            <a:r>
              <a:rPr lang="en-US" sz="4000" i="1" dirty="0">
                <a:solidFill>
                  <a:srgbClr val="0070C0"/>
                </a:solidFill>
              </a:rPr>
              <a:t>translational </a:t>
            </a:r>
            <a:r>
              <a:rPr lang="en-US" sz="4000" i="1" dirty="0"/>
              <a:t>effort, and large-scale adoption to advance the Science &amp; Engineering goals of the broader community.”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507C94-82BC-8FA2-0822-20AA5D4B9F1A}"/>
              </a:ext>
            </a:extLst>
          </p:cNvPr>
          <p:cNvSpPr txBox="1"/>
          <p:nvPr/>
        </p:nvSpPr>
        <p:spPr>
          <a:xfrm>
            <a:off x="6814183" y="5496070"/>
            <a:ext cx="4800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PATh Proposal  04/21/2020</a:t>
            </a:r>
          </a:p>
        </p:txBody>
      </p:sp>
    </p:spTree>
    <p:extLst>
      <p:ext uri="{BB962C8B-B14F-4D97-AF65-F5344CB8AC3E}">
        <p14:creationId xmlns:p14="http://schemas.microsoft.com/office/powerpoint/2010/main" val="2836112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lican" id="{44DA4853-4C03-C845-9140-DA60C65D6C7E}" vid="{746FCAF0-627F-3C42-89D2-C75CA35841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4165</TotalTime>
  <Words>2395</Words>
  <Application>Microsoft Macintosh PowerPoint</Application>
  <PresentationFormat>Widescreen</PresentationFormat>
  <Paragraphs>295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Andale Mono</vt:lpstr>
      <vt:lpstr>Aptos</vt:lpstr>
      <vt:lpstr>Arial</vt:lpstr>
      <vt:lpstr>Calibri</vt:lpstr>
      <vt:lpstr>Calibri Light</vt:lpstr>
      <vt:lpstr>Helvetica Neue</vt:lpstr>
      <vt:lpstr>Microsoft Sans Serif</vt:lpstr>
      <vt:lpstr>Open Sans</vt:lpstr>
      <vt:lpstr>Office Theme</vt:lpstr>
      <vt:lpstr>Dear CICI PI: Let’s Be Partners</vt:lpstr>
      <vt:lpstr>PowerPoint Presentation</vt:lpstr>
      <vt:lpstr>Have you ever been frustrated by (scientific) data?</vt:lpstr>
      <vt:lpstr>Option 1: Dear User, it’s Your Problem</vt:lpstr>
      <vt:lpstr>Option 2: Dear User, We’ll Do It!</vt:lpstr>
      <vt:lpstr>Option 3: Leverage the NSF ecosystem</vt:lpstr>
      <vt:lpstr>What is the             ?</vt:lpstr>
      <vt:lpstr>What is the             ?</vt:lpstr>
      <vt:lpstr>Serving an (Inter)national Community </vt:lpstr>
      <vt:lpstr>OSDF In Detail</vt:lpstr>
      <vt:lpstr>Connecting to the OSDF</vt:lpstr>
      <vt:lpstr>Researcher uses a Jupyter Notebook to create a visualization that requires two objects: </vt:lpstr>
      <vt:lpstr>How to leverage the OSDF?</vt:lpstr>
      <vt:lpstr>OSDF’s value for a CICI PI:</vt:lpstr>
      <vt:lpstr>Integrating Datasets with the OSDF</vt:lpstr>
      <vt:lpstr>Recipe #1: NCAR</vt:lpstr>
      <vt:lpstr>NCAR Setup</vt:lpstr>
      <vt:lpstr>New Feature #1: AWS Caching </vt:lpstr>
      <vt:lpstr>Alternate Setup</vt:lpstr>
      <vt:lpstr>Recipe #2: FlamingoSim @ KSU</vt:lpstr>
      <vt:lpstr>FlamingoSim @ KSU Setup</vt:lpstr>
      <vt:lpstr>New Feature #2: Self-Service Group Management</vt:lpstr>
      <vt:lpstr>Portal Integration &amp; Advanced Topics</vt:lpstr>
      <vt:lpstr>Unlocking Value with the OSDF</vt:lpstr>
      <vt:lpstr>OSPool - Compute</vt:lpstr>
      <vt:lpstr>Notebooks - Visualize</vt:lpstr>
      <vt:lpstr>Browser - Download</vt:lpstr>
      <vt:lpstr>What Next?</vt:lpstr>
      <vt:lpstr>Browse Some Examples</vt:lpstr>
      <vt:lpstr>Leveraging more Data Services</vt:lpstr>
      <vt:lpstr>CHTC uses Translational Computer Science</vt:lpstr>
      <vt:lpstr>Working with you is how we get our research done!</vt:lpstr>
      <vt:lpstr>Questions?</vt:lpstr>
      <vt:lpstr>Backup Slides</vt:lpstr>
      <vt:lpstr>PowerPoint Presentation</vt:lpstr>
      <vt:lpstr>              - Delivering Earth Systems data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Bockelman, Brian</dc:creator>
  <cp:lastModifiedBy>Bockelman, Brian</cp:lastModifiedBy>
  <cp:revision>40</cp:revision>
  <dcterms:created xsi:type="dcterms:W3CDTF">2025-08-18T19:41:58Z</dcterms:created>
  <dcterms:modified xsi:type="dcterms:W3CDTF">2025-08-21T17:53:55Z</dcterms:modified>
</cp:coreProperties>
</file>